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96" r:id="rId34"/>
    <p:sldId id="298" r:id="rId35"/>
    <p:sldId id="297"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9" d="100"/>
          <a:sy n="79" d="100"/>
        </p:scale>
        <p:origin x="96" y="3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009A8F-4DA9-4B32-8725-D0C48B86269C}" type="datetimeFigureOut">
              <a:rPr lang="en-US" smtClean="0"/>
              <a:t>3/24/2018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510AA3-05E3-4C30-9445-0D8CD043C764}" type="slidenum">
              <a:rPr lang="en-US" smtClean="0"/>
              <a:t>‹#›</a:t>
            </a:fld>
            <a:endParaRPr lang="en-US"/>
          </a:p>
        </p:txBody>
      </p:sp>
    </p:spTree>
    <p:extLst>
      <p:ext uri="{BB962C8B-B14F-4D97-AF65-F5344CB8AC3E}">
        <p14:creationId xmlns:p14="http://schemas.microsoft.com/office/powerpoint/2010/main" val="2399999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Preparatory work  before the Higher mind and intuition awaken. Y</a:t>
            </a:r>
          </a:p>
        </p:txBody>
      </p:sp>
      <p:sp>
        <p:nvSpPr>
          <p:cNvPr id="4" name="Slide Number Placeholder 3"/>
          <p:cNvSpPr>
            <a:spLocks noGrp="1"/>
          </p:cNvSpPr>
          <p:nvPr>
            <p:ph type="sldNum" sz="quarter" idx="10"/>
          </p:nvPr>
        </p:nvSpPr>
        <p:spPr/>
        <p:txBody>
          <a:bodyPr/>
          <a:lstStyle/>
          <a:p>
            <a:fld id="{12775439-93A1-4EDE-95BD-3624A45EBDAF}"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366198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fully given</a:t>
            </a:r>
          </a:p>
        </p:txBody>
      </p:sp>
      <p:sp>
        <p:nvSpPr>
          <p:cNvPr id="4" name="Slide Number Placeholder 3"/>
          <p:cNvSpPr>
            <a:spLocks noGrp="1"/>
          </p:cNvSpPr>
          <p:nvPr>
            <p:ph type="sldNum" sz="quarter" idx="10"/>
          </p:nvPr>
        </p:nvSpPr>
        <p:spPr/>
        <p:txBody>
          <a:bodyPr/>
          <a:lstStyle/>
          <a:p>
            <a:fld id="{12775439-93A1-4EDE-95BD-3624A45EBDAF}"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879793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Rays and planes seen electrically</a:t>
            </a:r>
          </a:p>
        </p:txBody>
      </p:sp>
      <p:sp>
        <p:nvSpPr>
          <p:cNvPr id="4" name="Slide Number Placeholder 3"/>
          <p:cNvSpPr>
            <a:spLocks noGrp="1"/>
          </p:cNvSpPr>
          <p:nvPr>
            <p:ph type="sldNum" sz="quarter" idx="10"/>
          </p:nvPr>
        </p:nvSpPr>
        <p:spPr/>
        <p:txBody>
          <a:bodyPr/>
          <a:lstStyle/>
          <a:p>
            <a:fld id="{12775439-93A1-4EDE-95BD-3624A45EBDAF}"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424290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5EC60C-D0B6-4548-A173-B0EA70F0E114}" type="datetimeFigureOut">
              <a:rPr lang="en-US" smtClean="0">
                <a:solidFill>
                  <a:prstClr val="black">
                    <a:tint val="75000"/>
                  </a:prstClr>
                </a:solidFill>
              </a:rPr>
              <a:pPr/>
              <a:t>3/24/2018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7F8C50-257E-403B-84CE-2555283C7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2635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5EC60C-D0B6-4548-A173-B0EA70F0E114}" type="datetimeFigureOut">
              <a:rPr lang="en-US" smtClean="0">
                <a:solidFill>
                  <a:prstClr val="black">
                    <a:tint val="75000"/>
                  </a:prstClr>
                </a:solidFill>
              </a:rPr>
              <a:pPr/>
              <a:t>3/24/2018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7F8C50-257E-403B-84CE-2555283C7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2623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5EC60C-D0B6-4548-A173-B0EA70F0E114}" type="datetimeFigureOut">
              <a:rPr lang="en-US" smtClean="0">
                <a:solidFill>
                  <a:prstClr val="black">
                    <a:tint val="75000"/>
                  </a:prstClr>
                </a:solidFill>
              </a:rPr>
              <a:pPr/>
              <a:t>3/24/2018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7F8C50-257E-403B-84CE-2555283C7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978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5EC60C-D0B6-4548-A173-B0EA70F0E114}" type="datetimeFigureOut">
              <a:rPr lang="en-US" smtClean="0">
                <a:solidFill>
                  <a:prstClr val="black">
                    <a:tint val="75000"/>
                  </a:prstClr>
                </a:solidFill>
              </a:rPr>
              <a:pPr/>
              <a:t>3/24/2018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7F8C50-257E-403B-84CE-2555283C7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2776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5EC60C-D0B6-4548-A173-B0EA70F0E114}" type="datetimeFigureOut">
              <a:rPr lang="en-US" smtClean="0">
                <a:solidFill>
                  <a:prstClr val="black">
                    <a:tint val="75000"/>
                  </a:prstClr>
                </a:solidFill>
              </a:rPr>
              <a:pPr/>
              <a:t>3/24/2018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7F8C50-257E-403B-84CE-2555283C7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0017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5EC60C-D0B6-4548-A173-B0EA70F0E114}" type="datetimeFigureOut">
              <a:rPr lang="en-US" smtClean="0">
                <a:solidFill>
                  <a:prstClr val="black">
                    <a:tint val="75000"/>
                  </a:prstClr>
                </a:solidFill>
              </a:rPr>
              <a:pPr/>
              <a:t>3/24/2018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7F8C50-257E-403B-84CE-2555283C7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226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5EC60C-D0B6-4548-A173-B0EA70F0E114}" type="datetimeFigureOut">
              <a:rPr lang="en-US" smtClean="0">
                <a:solidFill>
                  <a:prstClr val="black">
                    <a:tint val="75000"/>
                  </a:prstClr>
                </a:solidFill>
              </a:rPr>
              <a:pPr/>
              <a:t>3/24/2018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7F8C50-257E-403B-84CE-2555283C7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7162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5EC60C-D0B6-4548-A173-B0EA70F0E114}" type="datetimeFigureOut">
              <a:rPr lang="en-US" smtClean="0">
                <a:solidFill>
                  <a:prstClr val="black">
                    <a:tint val="75000"/>
                  </a:prstClr>
                </a:solidFill>
              </a:rPr>
              <a:pPr/>
              <a:t>3/24/2018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7F8C50-257E-403B-84CE-2555283C7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8092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5EC60C-D0B6-4548-A173-B0EA70F0E114}" type="datetimeFigureOut">
              <a:rPr lang="en-US" smtClean="0">
                <a:solidFill>
                  <a:prstClr val="black">
                    <a:tint val="75000"/>
                  </a:prstClr>
                </a:solidFill>
              </a:rPr>
              <a:pPr/>
              <a:t>3/24/2018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7F8C50-257E-403B-84CE-2555283C7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7491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5EC60C-D0B6-4548-A173-B0EA70F0E114}" type="datetimeFigureOut">
              <a:rPr lang="en-US" smtClean="0">
                <a:solidFill>
                  <a:prstClr val="black">
                    <a:tint val="75000"/>
                  </a:prstClr>
                </a:solidFill>
              </a:rPr>
              <a:pPr/>
              <a:t>3/24/2018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7F8C50-257E-403B-84CE-2555283C7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9530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5EC60C-D0B6-4548-A173-B0EA70F0E114}" type="datetimeFigureOut">
              <a:rPr lang="en-US" smtClean="0">
                <a:solidFill>
                  <a:prstClr val="black">
                    <a:tint val="75000"/>
                  </a:prstClr>
                </a:solidFill>
              </a:rPr>
              <a:pPr/>
              <a:t>3/24/2018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7F8C50-257E-403B-84CE-2555283C7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299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5EC60C-D0B6-4548-A173-B0EA70F0E114}" type="datetimeFigureOut">
              <a:rPr lang="en-US" smtClean="0">
                <a:solidFill>
                  <a:prstClr val="black">
                    <a:tint val="75000"/>
                  </a:prstClr>
                </a:solidFill>
              </a:rPr>
              <a:pPr/>
              <a:t>3/24/2018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7F8C50-257E-403B-84CE-2555283C739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79825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hyperlink" Target="http://www.light-weaver.com/LW-old/raycharts/page3.html#music"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0466" name="Picture 2" descr="C:\Users\Duane\Desktop\Rings-Pass-Not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01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897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Entire universal pattern</a:t>
            </a:r>
          </a:p>
        </p:txBody>
      </p:sp>
      <p:sp>
        <p:nvSpPr>
          <p:cNvPr id="3" name="Content Placeholder 2"/>
          <p:cNvSpPr>
            <a:spLocks noGrp="1"/>
          </p:cNvSpPr>
          <p:nvPr>
            <p:ph idx="1"/>
          </p:nvPr>
        </p:nvSpPr>
        <p:spPr/>
        <p:txBody>
          <a:bodyPr>
            <a:normAutofit fontScale="85000" lnSpcReduction="20000"/>
          </a:bodyPr>
          <a:lstStyle/>
          <a:p>
            <a:pPr marL="0" marR="0">
              <a:lnSpc>
                <a:spcPct val="115000"/>
              </a:lnSpc>
              <a:spcBef>
                <a:spcPts val="0"/>
              </a:spcBef>
              <a:spcAft>
                <a:spcPts val="1000"/>
              </a:spcAft>
            </a:pPr>
            <a:r>
              <a:rPr lang="en-US" b="1" dirty="0">
                <a:ea typeface="Calibri"/>
                <a:cs typeface="Times New Roman"/>
              </a:rPr>
              <a:t>Owing to the constant movement everywhere, inherent in the solar system and the zodiac—onward, interior and revolving—some idea can be grasped of the intricacy of the entire pattern. A further aid to the grasping of this essential beauty of coordinated and </a:t>
            </a:r>
            <a:r>
              <a:rPr lang="en-US" b="1" dirty="0" err="1">
                <a:ea typeface="Calibri"/>
                <a:cs typeface="Times New Roman"/>
              </a:rPr>
              <a:t>organised</a:t>
            </a:r>
            <a:r>
              <a:rPr lang="en-US" b="1" dirty="0">
                <a:ea typeface="Calibri"/>
                <a:cs typeface="Times New Roman"/>
              </a:rPr>
              <a:t> movement and its power to qualify and condition </a:t>
            </a:r>
            <a:r>
              <a:rPr lang="en-US" b="1" dirty="0">
                <a:solidFill>
                  <a:srgbClr val="FF0000"/>
                </a:solidFill>
                <a:ea typeface="Calibri"/>
                <a:cs typeface="Times New Roman"/>
              </a:rPr>
              <a:t>the entire universal pattern can be gained by those students who have studied somewhat the various triangles to be found in the etheric body of man through the inter-relation of the seven </a:t>
            </a:r>
            <a:r>
              <a:rPr lang="en-US" b="1" dirty="0" err="1">
                <a:solidFill>
                  <a:srgbClr val="FF0000"/>
                </a:solidFill>
                <a:ea typeface="Calibri"/>
                <a:cs typeface="Times New Roman"/>
              </a:rPr>
              <a:t>centres</a:t>
            </a:r>
            <a:r>
              <a:rPr lang="en-US" b="1" dirty="0">
                <a:solidFill>
                  <a:srgbClr val="FF0000"/>
                </a:solidFill>
                <a:ea typeface="Calibri"/>
                <a:cs typeface="Times New Roman"/>
              </a:rPr>
              <a:t> to which I have referred elsewhere in my various books. </a:t>
            </a:r>
          </a:p>
          <a:p>
            <a:endParaRPr lang="en-US" dirty="0"/>
          </a:p>
        </p:txBody>
      </p:sp>
    </p:spTree>
    <p:extLst>
      <p:ext uri="{BB962C8B-B14F-4D97-AF65-F5344CB8AC3E}">
        <p14:creationId xmlns:p14="http://schemas.microsoft.com/office/powerpoint/2010/main" val="3746954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C:\Users\Duane\Desktop\Starling Humter Triangles small 2.jpg"/>
          <p:cNvPicPr>
            <a:picLocks noChangeAspect="1" noChangeArrowheads="1"/>
          </p:cNvPicPr>
          <p:nvPr/>
        </p:nvPicPr>
        <p:blipFill>
          <a:blip r:embed="rId3" cstate="print"/>
          <a:srcRect/>
          <a:stretch>
            <a:fillRect/>
          </a:stretch>
        </p:blipFill>
        <p:spPr bwMode="auto">
          <a:xfrm>
            <a:off x="28575" y="0"/>
            <a:ext cx="9144000" cy="6858000"/>
          </a:xfrm>
          <a:prstGeom prst="rect">
            <a:avLst/>
          </a:prstGeom>
          <a:noFill/>
        </p:spPr>
      </p:pic>
    </p:spTree>
    <p:extLst>
      <p:ext uri="{BB962C8B-B14F-4D97-AF65-F5344CB8AC3E}">
        <p14:creationId xmlns:p14="http://schemas.microsoft.com/office/powerpoint/2010/main" val="1552028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descr="7 rays complete 7 copy.jpg"/>
          <p:cNvPicPr>
            <a:picLocks noGrp="1" noChangeAspect="1"/>
          </p:cNvPicPr>
          <p:nvPr>
            <p:ph idx="1"/>
          </p:nvPr>
        </p:nvPicPr>
        <p:blipFill>
          <a:blip r:embed="rId2" cstate="print"/>
          <a:stretch>
            <a:fillRect/>
          </a:stretch>
        </p:blipFill>
        <p:spPr>
          <a:xfrm>
            <a:off x="1981200" y="9525"/>
            <a:ext cx="5257800" cy="6828399"/>
          </a:xfrm>
        </p:spPr>
      </p:pic>
      <p:sp>
        <p:nvSpPr>
          <p:cNvPr id="4" name="Text Placeholder 3"/>
          <p:cNvSpPr>
            <a:spLocks noGrp="1"/>
          </p:cNvSpPr>
          <p:nvPr>
            <p:ph type="body" sz="half" idx="2"/>
          </p:nvPr>
        </p:nvSpPr>
        <p:spPr>
          <a:xfrm>
            <a:off x="457201" y="1435101"/>
            <a:ext cx="76200" cy="88900"/>
          </a:xfrm>
        </p:spPr>
        <p:txBody>
          <a:bodyPr>
            <a:normAutofit fontScale="25000" lnSpcReduction="20000"/>
          </a:bodyPr>
          <a:lstStyle/>
          <a:p>
            <a:endParaRPr lang="en-US" dirty="0"/>
          </a:p>
        </p:txBody>
      </p:sp>
    </p:spTree>
    <p:extLst>
      <p:ext uri="{BB962C8B-B14F-4D97-AF65-F5344CB8AC3E}">
        <p14:creationId xmlns:p14="http://schemas.microsoft.com/office/powerpoint/2010/main" val="470644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49986" name="Picture 2" descr="C:\Users\Duane\Desktop\4 ethers Ja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9525"/>
            <a:ext cx="5486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291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Rose Triangle</a:t>
            </a:r>
          </a:p>
        </p:txBody>
      </p:sp>
      <p:sp>
        <p:nvSpPr>
          <p:cNvPr id="3" name="Content Placeholder 2"/>
          <p:cNvSpPr>
            <a:spLocks noGrp="1"/>
          </p:cNvSpPr>
          <p:nvPr>
            <p:ph idx="1"/>
          </p:nvPr>
        </p:nvSpPr>
        <p:spPr/>
        <p:txBody>
          <a:bodyPr>
            <a:normAutofit fontScale="70000" lnSpcReduction="20000"/>
          </a:bodyPr>
          <a:lstStyle/>
          <a:p>
            <a:r>
              <a:rPr lang="en-US" b="1" dirty="0"/>
              <a:t>“These forces are symbolized to the manipulating Master by a triangle. In the Old Commentary it says:</a:t>
            </a:r>
          </a:p>
          <a:p>
            <a:r>
              <a:rPr lang="en-US" b="1" dirty="0"/>
              <a:t>"The Master throws Himself - under the liberating Law of Sacrifice - into the vortex of the astral life of the One to Whom our Lord relates Himself with humble joy. And as the Master works, there forms before </a:t>
            </a:r>
            <a:r>
              <a:rPr lang="en-US" b="1" dirty="0">
                <a:solidFill>
                  <a:srgbClr val="FF0000"/>
                </a:solidFill>
              </a:rPr>
              <a:t>His eyes a triangle of force in shades of varying rose. </a:t>
            </a:r>
            <a:r>
              <a:rPr lang="en-US" b="1" dirty="0"/>
              <a:t>By His magnetic power, He concentrates the energy required. Then through this triangle of force, as through an open door, He sends the potency of love into our planet, and till His cycle ends He thus must work.“  (R&amp;I 4 403)</a:t>
            </a:r>
          </a:p>
          <a:p>
            <a:r>
              <a:rPr lang="en-US" b="1" dirty="0"/>
              <a:t>Next image 7 ray colored ring with a rose triangle passing down through an astral vortex. Law of correspondence.</a:t>
            </a:r>
          </a:p>
          <a:p>
            <a:r>
              <a:rPr lang="en-US" b="1" dirty="0"/>
              <a:t>M –PL-SL</a:t>
            </a:r>
          </a:p>
          <a:p>
            <a:endParaRPr lang="en-US" dirty="0"/>
          </a:p>
        </p:txBody>
      </p:sp>
    </p:spTree>
    <p:extLst>
      <p:ext uri="{BB962C8B-B14F-4D97-AF65-F5344CB8AC3E}">
        <p14:creationId xmlns:p14="http://schemas.microsoft.com/office/powerpoint/2010/main" val="998328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76610" name="Picture 2" descr="C:\Users\Duane\Desktop\rose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1242"/>
            <a:ext cx="5257800" cy="6798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51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Energy is fluid and in motion</a:t>
            </a:r>
          </a:p>
        </p:txBody>
      </p:sp>
      <p:sp>
        <p:nvSpPr>
          <p:cNvPr id="3" name="Content Placeholder 2"/>
          <p:cNvSpPr>
            <a:spLocks noGrp="1"/>
          </p:cNvSpPr>
          <p:nvPr>
            <p:ph idx="1"/>
          </p:nvPr>
        </p:nvSpPr>
        <p:spPr/>
        <p:txBody>
          <a:bodyPr>
            <a:normAutofit/>
          </a:bodyPr>
          <a:lstStyle/>
          <a:p>
            <a:pPr>
              <a:buNone/>
            </a:pPr>
            <a:r>
              <a:rPr lang="en-US" b="1" dirty="0"/>
              <a:t>   “Disciples, during the early stages of their training, are apt to regard energy as a pool or a reservoir upon which they can learn to draw, thus appropriating a quota of that energy for their need, their service and their use. But energy is fluid and in motion; we live in a veritable sea of moving forces, qualified in countless ways, conditioned by countless minds….” (DINA 2 133-3)</a:t>
            </a:r>
          </a:p>
        </p:txBody>
      </p:sp>
    </p:spTree>
    <p:extLst>
      <p:ext uri="{BB962C8B-B14F-4D97-AF65-F5344CB8AC3E}">
        <p14:creationId xmlns:p14="http://schemas.microsoft.com/office/powerpoint/2010/main" val="39772258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7 ray reflections upon a limpid pool</a:t>
            </a:r>
          </a:p>
        </p:txBody>
      </p:sp>
      <p:sp>
        <p:nvSpPr>
          <p:cNvPr id="3" name="Content Placeholder 2"/>
          <p:cNvSpPr>
            <a:spLocks noGrp="1"/>
          </p:cNvSpPr>
          <p:nvPr>
            <p:ph idx="1"/>
          </p:nvPr>
        </p:nvSpPr>
        <p:spPr/>
        <p:txBody>
          <a:bodyPr>
            <a:normAutofit fontScale="62500" lnSpcReduction="20000"/>
          </a:bodyPr>
          <a:lstStyle/>
          <a:p>
            <a:r>
              <a:rPr lang="en-US" dirty="0"/>
              <a:t> </a:t>
            </a:r>
            <a:r>
              <a:rPr lang="en-US" sz="4300" b="1" dirty="0"/>
              <a:t>These seven types of energy produce the seven types of souls or rays, and in this thought you find the secret of soul unity.  During manifestation, owing to the seven types of energy impacts, playing upon the matter of space, one finds the seven types of soul, the seven fields of expression, and the seven grades of consciousness and of ray characteristics.  These differentiations as you well know are like the </a:t>
            </a:r>
            <a:r>
              <a:rPr lang="en-US" sz="4300" b="1" dirty="0" err="1"/>
              <a:t>colouring</a:t>
            </a:r>
            <a:r>
              <a:rPr lang="en-US" sz="4300" b="1" dirty="0"/>
              <a:t> that the prism takes when subjected to the rays of the sun, or to </a:t>
            </a:r>
            <a:r>
              <a:rPr lang="en-US" sz="4300" b="1" dirty="0">
                <a:solidFill>
                  <a:srgbClr val="FF0000"/>
                </a:solidFill>
              </a:rPr>
              <a:t>the tracery of pattern found in reflection upon a limpid pool. </a:t>
            </a:r>
            <a:r>
              <a:rPr lang="en-US" sz="4300" b="1" dirty="0"/>
              <a:t>(TWM 434)</a:t>
            </a:r>
          </a:p>
          <a:p>
            <a:endParaRPr lang="en-US" dirty="0"/>
          </a:p>
          <a:p>
            <a:r>
              <a:rPr lang="en-US" dirty="0"/>
              <a:t> </a:t>
            </a:r>
          </a:p>
        </p:txBody>
      </p:sp>
    </p:spTree>
    <p:extLst>
      <p:ext uri="{BB962C8B-B14F-4D97-AF65-F5344CB8AC3E}">
        <p14:creationId xmlns:p14="http://schemas.microsoft.com/office/powerpoint/2010/main" val="36431665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47938" name="Picture 2" descr="C:\Users\Duane\Desktop\rose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85725"/>
            <a:ext cx="7467600" cy="6694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765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Infinity of Sevens</a:t>
            </a:r>
          </a:p>
        </p:txBody>
      </p:sp>
      <p:sp>
        <p:nvSpPr>
          <p:cNvPr id="3" name="Content Placeholder 2"/>
          <p:cNvSpPr>
            <a:spLocks noGrp="1"/>
          </p:cNvSpPr>
          <p:nvPr>
            <p:ph idx="1"/>
          </p:nvPr>
        </p:nvSpPr>
        <p:spPr/>
        <p:txBody>
          <a:bodyPr/>
          <a:lstStyle/>
          <a:p>
            <a:r>
              <a:rPr lang="en-US" b="1" dirty="0"/>
              <a:t> “The cycles in the evolutionary process of all these Entities may be divided mainly into three groups, though necessarily these groups can be extended into </a:t>
            </a:r>
            <a:r>
              <a:rPr lang="en-US" b="1" dirty="0" err="1"/>
              <a:t>septennates</a:t>
            </a:r>
            <a:r>
              <a:rPr lang="en-US" b="1" dirty="0"/>
              <a:t> and into an infinity of multiples of seven.”</a:t>
            </a:r>
          </a:p>
          <a:p>
            <a:r>
              <a:rPr lang="en-US" b="1" dirty="0"/>
              <a:t> (TCF 301)</a:t>
            </a:r>
          </a:p>
          <a:p>
            <a:endParaRPr lang="en-US" dirty="0"/>
          </a:p>
        </p:txBody>
      </p:sp>
    </p:spTree>
    <p:extLst>
      <p:ext uri="{BB962C8B-B14F-4D97-AF65-F5344CB8AC3E}">
        <p14:creationId xmlns:p14="http://schemas.microsoft.com/office/powerpoint/2010/main" val="1656335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Motion</a:t>
            </a:r>
          </a:p>
        </p:txBody>
      </p:sp>
      <p:sp>
        <p:nvSpPr>
          <p:cNvPr id="3" name="Content Placeholder 2"/>
          <p:cNvSpPr>
            <a:spLocks noGrp="1"/>
          </p:cNvSpPr>
          <p:nvPr>
            <p:ph idx="1"/>
          </p:nvPr>
        </p:nvSpPr>
        <p:spPr/>
        <p:txBody>
          <a:bodyPr>
            <a:normAutofit/>
          </a:bodyPr>
          <a:lstStyle/>
          <a:p>
            <a:r>
              <a:rPr lang="en-US" sz="3000" b="1" dirty="0">
                <a:solidFill>
                  <a:prstClr val="black"/>
                </a:solidFill>
                <a:ea typeface="+mj-ea"/>
                <a:cs typeface="+mj-cs"/>
              </a:rPr>
              <a:t>Least understood about Ageless Wisdom: Motion</a:t>
            </a:r>
            <a:endParaRPr lang="en-US" sz="3000" b="1" dirty="0"/>
          </a:p>
          <a:p>
            <a:r>
              <a:rPr lang="en-US" sz="3000" b="1" dirty="0"/>
              <a:t>Show the Ageless Wisdom Teachings in tabulations, charts and particularly animations.</a:t>
            </a:r>
          </a:p>
          <a:p>
            <a:r>
              <a:rPr lang="en-US" sz="3000" b="1" dirty="0"/>
              <a:t>When the big picture is seen we must find ourselves somewhere on these master outlines and charts. </a:t>
            </a:r>
          </a:p>
          <a:p>
            <a:endParaRPr lang="en-US" b="1" dirty="0"/>
          </a:p>
          <a:p>
            <a:endParaRPr lang="en-US" dirty="0"/>
          </a:p>
        </p:txBody>
      </p:sp>
    </p:spTree>
    <p:extLst>
      <p:ext uri="{BB962C8B-B14F-4D97-AF65-F5344CB8AC3E}">
        <p14:creationId xmlns:p14="http://schemas.microsoft.com/office/powerpoint/2010/main" val="16712967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46914" name="Picture 2" descr="C:\Users\Duane\Desktop\# 7 devic lords 7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958"/>
            <a:ext cx="7086600" cy="682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339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06242" name="Picture 2"/>
          <p:cNvPicPr>
            <a:picLocks noChangeAspect="1" noChangeArrowheads="1"/>
          </p:cNvPicPr>
          <p:nvPr/>
        </p:nvPicPr>
        <p:blipFill>
          <a:blip r:embed="rId2"/>
          <a:srcRect/>
          <a:stretch>
            <a:fillRect/>
          </a:stretch>
        </p:blipFill>
        <p:spPr bwMode="auto">
          <a:xfrm>
            <a:off x="152400" y="838200"/>
            <a:ext cx="8903970" cy="4572000"/>
          </a:xfrm>
          <a:prstGeom prst="rect">
            <a:avLst/>
          </a:prstGeom>
          <a:noFill/>
          <a:ln w="9525">
            <a:noFill/>
            <a:miter lim="800000"/>
            <a:headEnd/>
            <a:tailEnd/>
          </a:ln>
          <a:effectLst/>
        </p:spPr>
      </p:pic>
    </p:spTree>
    <p:extLst>
      <p:ext uri="{BB962C8B-B14F-4D97-AF65-F5344CB8AC3E}">
        <p14:creationId xmlns:p14="http://schemas.microsoft.com/office/powerpoint/2010/main" val="1878240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Lisa Gerard music to serpent seven ray swirl video, go to web link </a:t>
            </a:r>
          </a:p>
        </p:txBody>
      </p:sp>
      <p:sp>
        <p:nvSpPr>
          <p:cNvPr id="4" name="Down Arrow 3"/>
          <p:cNvSpPr/>
          <p:nvPr/>
        </p:nvSpPr>
        <p:spPr>
          <a:xfrm>
            <a:off x="4147207" y="191469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38200" y="3276600"/>
            <a:ext cx="7467600" cy="392159"/>
          </a:xfrm>
          <a:prstGeom prst="rect">
            <a:avLst/>
          </a:prstGeom>
          <a:noFill/>
        </p:spPr>
        <p:txBody>
          <a:bodyPr wrap="square" rtlCol="0">
            <a:spAutoFit/>
          </a:bodyPr>
          <a:lstStyle/>
          <a:p>
            <a:pPr>
              <a:lnSpc>
                <a:spcPct val="115000"/>
              </a:lnSpc>
              <a:spcAft>
                <a:spcPts val="1000"/>
              </a:spcAft>
            </a:pPr>
            <a:r>
              <a:rPr lang="en-US" u="sng" dirty="0">
                <a:solidFill>
                  <a:srgbClr val="0000FF"/>
                </a:solidFill>
                <a:ea typeface="Calibri"/>
                <a:cs typeface="Times New Roman"/>
                <a:hlinkClick r:id="rId2"/>
              </a:rPr>
              <a:t>http://www.light-weaver.com/LW-old/raycharts/page3.html#music</a:t>
            </a:r>
            <a:endParaRPr lang="en-US" dirty="0">
              <a:ea typeface="Calibri"/>
              <a:cs typeface="Times New Roman"/>
            </a:endParaRPr>
          </a:p>
        </p:txBody>
      </p:sp>
      <p:sp>
        <p:nvSpPr>
          <p:cNvPr id="6" name="TextBox 5"/>
          <p:cNvSpPr txBox="1"/>
          <p:nvPr/>
        </p:nvSpPr>
        <p:spPr>
          <a:xfrm>
            <a:off x="1143000" y="4419600"/>
            <a:ext cx="6705600" cy="830997"/>
          </a:xfrm>
          <a:prstGeom prst="rect">
            <a:avLst/>
          </a:prstGeom>
          <a:noFill/>
        </p:spPr>
        <p:txBody>
          <a:bodyPr wrap="square" rtlCol="0">
            <a:spAutoFit/>
          </a:bodyPr>
          <a:lstStyle/>
          <a:p>
            <a:r>
              <a:rPr lang="en-US" sz="2400" dirty="0"/>
              <a:t>Once on website scroll slight up to see video and right underneath it is music track play button </a:t>
            </a:r>
          </a:p>
        </p:txBody>
      </p:sp>
    </p:spTree>
    <p:extLst>
      <p:ext uri="{BB962C8B-B14F-4D97-AF65-F5344CB8AC3E}">
        <p14:creationId xmlns:p14="http://schemas.microsoft.com/office/powerpoint/2010/main" val="3324150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5913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endParaRPr lang="en-US" sz="9600" dirty="0"/>
          </a:p>
        </p:txBody>
      </p:sp>
      <p:sp>
        <p:nvSpPr>
          <p:cNvPr id="3" name="Content Placeholder 2"/>
          <p:cNvSpPr>
            <a:spLocks noGrp="1"/>
          </p:cNvSpPr>
          <p:nvPr>
            <p:ph idx="1"/>
          </p:nvPr>
        </p:nvSpPr>
        <p:spPr/>
        <p:txBody>
          <a:bodyPr>
            <a:normAutofit/>
          </a:bodyPr>
          <a:lstStyle/>
          <a:p>
            <a:pPr>
              <a:buNone/>
            </a:pPr>
            <a:r>
              <a:rPr lang="en-US" sz="11100" dirty="0"/>
              <a:t>    The 7 Rays </a:t>
            </a:r>
          </a:p>
        </p:txBody>
      </p:sp>
    </p:spTree>
    <p:extLst>
      <p:ext uri="{BB962C8B-B14F-4D97-AF65-F5344CB8AC3E}">
        <p14:creationId xmlns:p14="http://schemas.microsoft.com/office/powerpoint/2010/main" val="412445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8194" name="Picture 2" descr="C:\Users\Duane\Desktop\7 Rays and colors b.jpg"/>
          <p:cNvPicPr>
            <a:picLocks noChangeAspect="1" noChangeArrowheads="1"/>
          </p:cNvPicPr>
          <p:nvPr/>
        </p:nvPicPr>
        <p:blipFill>
          <a:blip r:embed="rId2"/>
          <a:srcRect/>
          <a:stretch>
            <a:fillRect/>
          </a:stretch>
        </p:blipFill>
        <p:spPr bwMode="auto">
          <a:xfrm>
            <a:off x="1600200" y="82101"/>
            <a:ext cx="6477000" cy="6775899"/>
          </a:xfrm>
          <a:prstGeom prst="rect">
            <a:avLst/>
          </a:prstGeom>
          <a:noFill/>
        </p:spPr>
      </p:pic>
    </p:spTree>
    <p:extLst>
      <p:ext uri="{BB962C8B-B14F-4D97-AF65-F5344CB8AC3E}">
        <p14:creationId xmlns:p14="http://schemas.microsoft.com/office/powerpoint/2010/main" val="26171144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75586" name="Picture 2" descr="F:\color chart csma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41697"/>
            <a:ext cx="6705600" cy="6812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9192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62" name="Picture 2" descr="F:\#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80975"/>
            <a:ext cx="7623177" cy="6585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023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descr="C:\Users\Duane\Desktop\rays and planes 2.jpg"/>
          <p:cNvPicPr>
            <a:picLocks noChangeAspect="1" noChangeArrowheads="1"/>
          </p:cNvPicPr>
          <p:nvPr/>
        </p:nvPicPr>
        <p:blipFill>
          <a:blip r:embed="rId2" cstate="print"/>
          <a:srcRect/>
          <a:stretch>
            <a:fillRect/>
          </a:stretch>
        </p:blipFill>
        <p:spPr bwMode="auto">
          <a:xfrm>
            <a:off x="195242" y="0"/>
            <a:ext cx="8476842" cy="6858000"/>
          </a:xfrm>
          <a:prstGeom prst="rect">
            <a:avLst/>
          </a:prstGeom>
          <a:noFill/>
        </p:spPr>
      </p:pic>
    </p:spTree>
    <p:extLst>
      <p:ext uri="{BB962C8B-B14F-4D97-AF65-F5344CB8AC3E}">
        <p14:creationId xmlns:p14="http://schemas.microsoft.com/office/powerpoint/2010/main" val="20570059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Rotation of the Rays and Planes</a:t>
            </a:r>
          </a:p>
        </p:txBody>
      </p:sp>
      <p:sp>
        <p:nvSpPr>
          <p:cNvPr id="3" name="Content Placeholder 2"/>
          <p:cNvSpPr>
            <a:spLocks noGrp="1"/>
          </p:cNvSpPr>
          <p:nvPr>
            <p:ph idx="1"/>
          </p:nvPr>
        </p:nvSpPr>
        <p:spPr/>
        <p:txBody>
          <a:bodyPr>
            <a:normAutofit fontScale="62500" lnSpcReduction="20000"/>
          </a:bodyPr>
          <a:lstStyle/>
          <a:p>
            <a:r>
              <a:rPr lang="en-US" b="1" dirty="0"/>
              <a:t>In connection with these two types of spheres we might, by way of illustration and for the sake of clarity, say that:</a:t>
            </a:r>
          </a:p>
          <a:p>
            <a:r>
              <a:rPr lang="en-US" b="1" dirty="0"/>
              <a:t> </a:t>
            </a:r>
          </a:p>
          <a:p>
            <a:r>
              <a:rPr lang="en-US" b="1" dirty="0"/>
              <a:t>a. The planes rotate from east to west.</a:t>
            </a:r>
          </a:p>
          <a:p>
            <a:r>
              <a:rPr lang="en-US" b="1" dirty="0"/>
              <a:t>b. The rays rotate from north to south….. </a:t>
            </a:r>
          </a:p>
          <a:p>
            <a:r>
              <a:rPr lang="en-US" b="1" dirty="0"/>
              <a:t> --------------------------------------------------------------------------------------------------</a:t>
            </a:r>
          </a:p>
          <a:p>
            <a:r>
              <a:rPr lang="en-US" b="1" dirty="0">
                <a:solidFill>
                  <a:srgbClr val="FF0000"/>
                </a:solidFill>
              </a:rPr>
              <a:t>The seven planes, likewise atoms, rotate on their own axis</a:t>
            </a:r>
            <a:r>
              <a:rPr lang="en-US" b="1" dirty="0"/>
              <a:t>, and conform to that which is required of all atomic lives.</a:t>
            </a:r>
          </a:p>
          <a:p>
            <a:r>
              <a:rPr lang="en-US" b="1" dirty="0"/>
              <a:t> </a:t>
            </a:r>
          </a:p>
          <a:p>
            <a:r>
              <a:rPr lang="en-US" b="1" dirty="0"/>
              <a:t>The seven spheres of any one plane, which we call </a:t>
            </a:r>
            <a:r>
              <a:rPr lang="en-US" b="1" dirty="0" err="1"/>
              <a:t>subplanes</a:t>
            </a:r>
            <a:r>
              <a:rPr lang="en-US" b="1" dirty="0"/>
              <a:t>, equally correspond to the system; each has its seven revolving wheels or planes that rotate through their own innate ability, due to latent heat—the heat of the matter of which they are formed.                                                                             (TCF 153-4) </a:t>
            </a:r>
          </a:p>
          <a:p>
            <a:endParaRPr lang="en-US" dirty="0"/>
          </a:p>
        </p:txBody>
      </p:sp>
    </p:spTree>
    <p:extLst>
      <p:ext uri="{BB962C8B-B14F-4D97-AF65-F5344CB8AC3E}">
        <p14:creationId xmlns:p14="http://schemas.microsoft.com/office/powerpoint/2010/main" val="1265470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After 1975 </a:t>
            </a:r>
          </a:p>
        </p:txBody>
      </p:sp>
      <p:sp>
        <p:nvSpPr>
          <p:cNvPr id="3" name="Content Placeholder 2"/>
          <p:cNvSpPr>
            <a:spLocks noGrp="1"/>
          </p:cNvSpPr>
          <p:nvPr>
            <p:ph idx="1"/>
          </p:nvPr>
        </p:nvSpPr>
        <p:spPr/>
        <p:txBody>
          <a:bodyPr>
            <a:normAutofit fontScale="70000" lnSpcReduction="20000"/>
          </a:bodyPr>
          <a:lstStyle/>
          <a:p>
            <a:r>
              <a:rPr lang="en-US" b="1" dirty="0"/>
              <a:t>What is required for the next decade is a presentation of the ancient yogic teachings fused with the modern quantum sciences. A new language of symbols, through color,  sound and vibration presented through the most advanced electronic and audio-visual tools available to the modern disciple.</a:t>
            </a:r>
          </a:p>
          <a:p>
            <a:r>
              <a:rPr lang="en-US" b="1" dirty="0"/>
              <a:t>Not just the quality of the </a:t>
            </a:r>
            <a:r>
              <a:rPr lang="en-US" b="1"/>
              <a:t>teachings presented but </a:t>
            </a:r>
            <a:r>
              <a:rPr lang="en-US" b="1" dirty="0"/>
              <a:t>the way they are presented.</a:t>
            </a:r>
          </a:p>
          <a:p>
            <a:endParaRPr lang="en-US" b="1" dirty="0"/>
          </a:p>
          <a:p>
            <a:r>
              <a:rPr lang="en-US" b="1" dirty="0"/>
              <a:t>AAB predicted that after 1975 there would be a major revelation going out via the radio. Uranus expressing rays (1&amp;7) lies behind all exoteric expressions of  an electrical nature particularly the  Internet and the electronic high speed highway.</a:t>
            </a:r>
          </a:p>
          <a:p>
            <a:endParaRPr lang="en-US" b="1" dirty="0"/>
          </a:p>
        </p:txBody>
      </p:sp>
    </p:spTree>
    <p:extLst>
      <p:ext uri="{BB962C8B-B14F-4D97-AF65-F5344CB8AC3E}">
        <p14:creationId xmlns:p14="http://schemas.microsoft.com/office/powerpoint/2010/main" val="214021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9394" name="Picture 2" descr="D:\Desktop\USR Presentation\rays spjerical last 1 1 - Copy.jpg"/>
          <p:cNvPicPr>
            <a:picLocks noChangeAspect="1" noChangeArrowheads="1"/>
          </p:cNvPicPr>
          <p:nvPr/>
        </p:nvPicPr>
        <p:blipFill>
          <a:blip r:embed="rId2" cstate="print"/>
          <a:srcRect/>
          <a:stretch>
            <a:fillRect/>
          </a:stretch>
        </p:blipFill>
        <p:spPr bwMode="auto">
          <a:xfrm>
            <a:off x="1219200" y="0"/>
            <a:ext cx="6858000" cy="6715125"/>
          </a:xfrm>
          <a:prstGeom prst="rect">
            <a:avLst/>
          </a:prstGeom>
          <a:noFill/>
        </p:spPr>
      </p:pic>
    </p:spTree>
    <p:extLst>
      <p:ext uri="{BB962C8B-B14F-4D97-AF65-F5344CB8AC3E}">
        <p14:creationId xmlns:p14="http://schemas.microsoft.com/office/powerpoint/2010/main" val="8741590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76610" name="Picture 2" descr="F:\7 rays plan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85724"/>
            <a:ext cx="6667500" cy="6680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50653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2434" name="Picture 2" descr="C:\Users\Duane\Desktop\Rays and planes corrected  go R&amp;P.jpg"/>
          <p:cNvPicPr>
            <a:picLocks noChangeAspect="1" noChangeArrowheads="1"/>
          </p:cNvPicPr>
          <p:nvPr/>
        </p:nvPicPr>
        <p:blipFill>
          <a:blip r:embed="rId3" cstate="print"/>
          <a:srcRect/>
          <a:stretch>
            <a:fillRect/>
          </a:stretch>
        </p:blipFill>
        <p:spPr bwMode="auto">
          <a:xfrm>
            <a:off x="1905000" y="0"/>
            <a:ext cx="5486400" cy="6860117"/>
          </a:xfrm>
          <a:prstGeom prst="rect">
            <a:avLst/>
          </a:prstGeom>
          <a:noFill/>
        </p:spPr>
      </p:pic>
    </p:spTree>
    <p:extLst>
      <p:ext uri="{BB962C8B-B14F-4D97-AF65-F5344CB8AC3E}">
        <p14:creationId xmlns:p14="http://schemas.microsoft.com/office/powerpoint/2010/main" val="34131687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0466" name="Picture 2" descr="C:\Users\Duane\Desktop\Ray and plane petal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163" y="-423863"/>
            <a:ext cx="10220326" cy="7705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7096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1056569"/>
            <a:ext cx="6705600" cy="830997"/>
          </a:xfrm>
          <a:prstGeom prst="rect">
            <a:avLst/>
          </a:prstGeom>
          <a:noFill/>
        </p:spPr>
        <p:txBody>
          <a:bodyPr wrap="square" rtlCol="0">
            <a:spAutoFit/>
          </a:bodyPr>
          <a:lstStyle/>
          <a:p>
            <a:r>
              <a:rPr lang="en-US" sz="2400" dirty="0"/>
              <a:t>CLICK ( hover mouse over) ANIMATION BELOW ON NEXT SLIDE TO PLAY</a:t>
            </a:r>
          </a:p>
        </p:txBody>
      </p:sp>
      <p:sp>
        <p:nvSpPr>
          <p:cNvPr id="3" name="Down Arrow 2"/>
          <p:cNvSpPr/>
          <p:nvPr/>
        </p:nvSpPr>
        <p:spPr>
          <a:xfrm>
            <a:off x="3733800" y="3259347"/>
            <a:ext cx="1456426" cy="2514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48179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Ray and Plane petals1_WMV V9.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09663" y="0"/>
            <a:ext cx="6924675" cy="6858000"/>
          </a:xfrm>
          <a:prstGeom prst="rect">
            <a:avLst/>
          </a:prstGeom>
        </p:spPr>
      </p:pic>
    </p:spTree>
    <p:extLst>
      <p:ext uri="{BB962C8B-B14F-4D97-AF65-F5344CB8AC3E}">
        <p14:creationId xmlns:p14="http://schemas.microsoft.com/office/powerpoint/2010/main" val="30106266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Mind separates; love attracts</a:t>
            </a:r>
          </a:p>
        </p:txBody>
      </p:sp>
      <p:sp>
        <p:nvSpPr>
          <p:cNvPr id="3" name="Content Placeholder 2"/>
          <p:cNvSpPr>
            <a:spLocks noGrp="1"/>
          </p:cNvSpPr>
          <p:nvPr>
            <p:ph idx="1"/>
          </p:nvPr>
        </p:nvSpPr>
        <p:spPr/>
        <p:txBody>
          <a:bodyPr>
            <a:normAutofit fontScale="70000" lnSpcReduction="20000"/>
          </a:bodyPr>
          <a:lstStyle/>
          <a:p>
            <a:r>
              <a:rPr lang="en-US" b="1" dirty="0"/>
              <a:t>"The concrete mind hinders in another and more unusual way, and one that is not realized by the student who attempts at first to tread the thorny road of occult development. When the concrete mind is rampant, and dominates the entire personality the aspirant cannot cooperate with these other lives and diverse evolutions until love supersedes concrete mind (even though he may, in theory, comprehend the laws that govern the evolution of the </a:t>
            </a:r>
            <a:r>
              <a:rPr lang="en-US" b="1" dirty="0" err="1"/>
              <a:t>Logoic</a:t>
            </a:r>
            <a:r>
              <a:rPr lang="en-US" b="1" dirty="0"/>
              <a:t> plan and the development of other solar entities besides his own hierarchy). Mind separates; love attracts. Mind creates a barrier betwixt a man and every suppliant deva. Love breaks down every barrier, infuses diverse groups in union. Mind repeals by a powerful, strong vibration, casting off all that is contacted, as a wheel that casts off all that hinders its whirling periphery." (WM:81)</a:t>
            </a:r>
          </a:p>
        </p:txBody>
      </p:sp>
    </p:spTree>
    <p:extLst>
      <p:ext uri="{BB962C8B-B14F-4D97-AF65-F5344CB8AC3E}">
        <p14:creationId xmlns:p14="http://schemas.microsoft.com/office/powerpoint/2010/main" val="401989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a:t>Blast them wide open with the newer  approaches to truth.</a:t>
            </a:r>
          </a:p>
        </p:txBody>
      </p:sp>
      <p:sp>
        <p:nvSpPr>
          <p:cNvPr id="3" name="Content Placeholder 2"/>
          <p:cNvSpPr>
            <a:spLocks noGrp="1"/>
          </p:cNvSpPr>
          <p:nvPr>
            <p:ph idx="1"/>
          </p:nvPr>
        </p:nvSpPr>
        <p:spPr/>
        <p:txBody>
          <a:bodyPr>
            <a:normAutofit fontScale="92500" lnSpcReduction="10000"/>
          </a:bodyPr>
          <a:lstStyle/>
          <a:p>
            <a:pPr>
              <a:buNone/>
            </a:pPr>
            <a:r>
              <a:rPr lang="en-US" sz="2000" dirty="0"/>
              <a:t> </a:t>
            </a:r>
          </a:p>
          <a:p>
            <a:r>
              <a:rPr lang="en-US" sz="2400" b="1" dirty="0"/>
              <a:t>“The Master takes a group of people with fixed ideas (which they are entirely sure are correct, being the best and highest they have been able to grasp to date) and with the conviction that they have reached a point where they have registered certain spiritual values and concepts, where they have evolved their own formulations of truth and where they are eagerly demanding the next step. </a:t>
            </a:r>
          </a:p>
          <a:p>
            <a:r>
              <a:rPr lang="en-US" sz="2400" b="1" dirty="0">
                <a:solidFill>
                  <a:srgbClr val="FF0000"/>
                </a:solidFill>
              </a:rPr>
              <a:t>The first thing, therefore, which He has to do is (using a strong and perhaps a strange phrase) to blast them wide open, give them a deep sense of insecurity as to the formulas and symbols of the lower concrete mind and so prepare them for the reception of newer and higher approaches to truth.” </a:t>
            </a:r>
            <a:r>
              <a:rPr lang="en-US" sz="2400" b="1" dirty="0"/>
              <a:t>(709 DINA 1)                          </a:t>
            </a:r>
            <a:endParaRPr lang="en-US" sz="2000" dirty="0"/>
          </a:p>
        </p:txBody>
      </p:sp>
    </p:spTree>
    <p:extLst>
      <p:ext uri="{BB962C8B-B14F-4D97-AF65-F5344CB8AC3E}">
        <p14:creationId xmlns:p14="http://schemas.microsoft.com/office/powerpoint/2010/main" val="2929390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sz="4000" b="1" dirty="0"/>
              <a:t>The Law of Supplementary Seven</a:t>
            </a:r>
            <a:br>
              <a:rPr lang="en-US" sz="4000" b="1" dirty="0"/>
            </a:br>
            <a:r>
              <a:rPr lang="en-US" sz="4000" b="1" dirty="0"/>
              <a:t>Law of Correspondence's visually seen</a:t>
            </a:r>
            <a:br>
              <a:rPr lang="en-US" dirty="0"/>
            </a:br>
            <a:endParaRPr lang="en-US" sz="2700" dirty="0"/>
          </a:p>
        </p:txBody>
      </p:sp>
      <p:sp>
        <p:nvSpPr>
          <p:cNvPr id="3" name="Content Placeholder 2"/>
          <p:cNvSpPr>
            <a:spLocks noGrp="1"/>
          </p:cNvSpPr>
          <p:nvPr>
            <p:ph idx="1"/>
          </p:nvPr>
        </p:nvSpPr>
        <p:spPr/>
        <p:txBody>
          <a:bodyPr>
            <a:normAutofit/>
          </a:bodyPr>
          <a:lstStyle/>
          <a:p>
            <a:r>
              <a:rPr lang="en-US" sz="2400" b="1" dirty="0"/>
              <a:t>The perfect group contains all of the 7 rays.</a:t>
            </a:r>
          </a:p>
          <a:p>
            <a:r>
              <a:rPr lang="en-US" sz="2400" b="1" dirty="0"/>
              <a:t>“The lesser 7, the greater 7 and the planetary 7 form one great whole, and these the group must know. (R&amp;I 4 22-23)</a:t>
            </a:r>
          </a:p>
          <a:p>
            <a:endParaRPr lang="en-US" sz="2400" b="1" dirty="0"/>
          </a:p>
          <a:p>
            <a:endParaRPr lang="en-US" sz="2400" b="1" dirty="0"/>
          </a:p>
          <a:p>
            <a:endParaRPr lang="en-US" sz="2400" b="1" dirty="0"/>
          </a:p>
        </p:txBody>
      </p:sp>
    </p:spTree>
    <p:extLst>
      <p:ext uri="{BB962C8B-B14F-4D97-AF65-F5344CB8AC3E}">
        <p14:creationId xmlns:p14="http://schemas.microsoft.com/office/powerpoint/2010/main" val="1820209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descr="C:\Users\Duane\Desktop\Naples January\7 rays copy (2).jpg"/>
          <p:cNvPicPr>
            <a:picLocks noChangeAspect="1" noChangeArrowheads="1"/>
          </p:cNvPicPr>
          <p:nvPr/>
        </p:nvPicPr>
        <p:blipFill>
          <a:blip r:embed="rId2" cstate="print"/>
          <a:srcRect/>
          <a:stretch>
            <a:fillRect/>
          </a:stretch>
        </p:blipFill>
        <p:spPr bwMode="auto">
          <a:xfrm>
            <a:off x="762000" y="73973"/>
            <a:ext cx="7772400" cy="6784027"/>
          </a:xfrm>
          <a:prstGeom prst="rect">
            <a:avLst/>
          </a:prstGeom>
          <a:noFill/>
        </p:spPr>
      </p:pic>
    </p:spTree>
    <p:extLst>
      <p:ext uri="{BB962C8B-B14F-4D97-AF65-F5344CB8AC3E}">
        <p14:creationId xmlns:p14="http://schemas.microsoft.com/office/powerpoint/2010/main" val="42709894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b="1" dirty="0"/>
              <a:t>The Law of Correspondences </a:t>
            </a:r>
            <a:br>
              <a:rPr lang="en-US" dirty="0"/>
            </a:br>
            <a:endParaRPr lang="en-US" dirty="0"/>
          </a:p>
        </p:txBody>
      </p:sp>
      <p:sp>
        <p:nvSpPr>
          <p:cNvPr id="3" name="Content Placeholder 2"/>
          <p:cNvSpPr>
            <a:spLocks noGrp="1"/>
          </p:cNvSpPr>
          <p:nvPr>
            <p:ph idx="1"/>
          </p:nvPr>
        </p:nvSpPr>
        <p:spPr/>
        <p:txBody>
          <a:bodyPr>
            <a:normAutofit fontScale="77500" lnSpcReduction="20000"/>
          </a:bodyPr>
          <a:lstStyle/>
          <a:p>
            <a:endParaRPr lang="en-US" b="1" dirty="0"/>
          </a:p>
          <a:p>
            <a:r>
              <a:rPr lang="en-US" b="1" dirty="0"/>
              <a:t>“We must resign ourselves to the fact that the only way in which we can find the clue to the mystery of the rays, systems, and hierarchies, lies in the study of the law of correspondences or analogy.  It is the one thread by which we can find our way through the labyrinth, and the one ray of light that shines through the darkness of the surrounding ignorance.  H. P. Blavatsky, in "The Secret Doctrine," has told us so, but as yet very little has been done by students to avail themselves of that clue.  In the study of this Law we need to remember that the correspondence lies in its essence, and not in the exoteric working out of detail as we think we see it from our present standpoint.” (IHS 7)</a:t>
            </a:r>
          </a:p>
          <a:p>
            <a:endParaRPr lang="en-US" dirty="0"/>
          </a:p>
        </p:txBody>
      </p:sp>
    </p:spTree>
    <p:extLst>
      <p:ext uri="{BB962C8B-B14F-4D97-AF65-F5344CB8AC3E}">
        <p14:creationId xmlns:p14="http://schemas.microsoft.com/office/powerpoint/2010/main" val="2808465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62" name="Picture 2" descr="C:\Users\Duane\Desktop\Charts key\Chart 2 Mona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63004"/>
            <a:ext cx="5334000" cy="6921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08545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TotalTime>
  <Words>1144</Words>
  <Application>Microsoft Office PowerPoint</Application>
  <PresentationFormat>On-screen Show (4:3)</PresentationFormat>
  <Paragraphs>58</Paragraphs>
  <Slides>35</Slides>
  <Notes>3</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Calibri</vt:lpstr>
      <vt:lpstr>Times New Roman</vt:lpstr>
      <vt:lpstr>1_Office Theme</vt:lpstr>
      <vt:lpstr>PowerPoint Presentation</vt:lpstr>
      <vt:lpstr>Motion</vt:lpstr>
      <vt:lpstr>After 1975 </vt:lpstr>
      <vt:lpstr>Mind separates; love attracts</vt:lpstr>
      <vt:lpstr>Blast them wide open with the newer  approaches to truth.</vt:lpstr>
      <vt:lpstr> The Law of Supplementary Seven Law of Correspondence's visually seen </vt:lpstr>
      <vt:lpstr>PowerPoint Presentation</vt:lpstr>
      <vt:lpstr>The Law of Correspondences  </vt:lpstr>
      <vt:lpstr>PowerPoint Presentation</vt:lpstr>
      <vt:lpstr>Entire universal pattern</vt:lpstr>
      <vt:lpstr>PowerPoint Presentation</vt:lpstr>
      <vt:lpstr>PowerPoint Presentation</vt:lpstr>
      <vt:lpstr>PowerPoint Presentation</vt:lpstr>
      <vt:lpstr>Rose Triangle</vt:lpstr>
      <vt:lpstr>PowerPoint Presentation</vt:lpstr>
      <vt:lpstr>Energy is fluid and in motion</vt:lpstr>
      <vt:lpstr>7 ray reflections upon a limpid pool</vt:lpstr>
      <vt:lpstr>PowerPoint Presentation</vt:lpstr>
      <vt:lpstr>Infinity of Sevens</vt:lpstr>
      <vt:lpstr>PowerPoint Presentation</vt:lpstr>
      <vt:lpstr>PowerPoint Presentation</vt:lpstr>
      <vt:lpstr>Lisa Gerard music to serpent seven ray swirl video, go to web link </vt:lpstr>
      <vt:lpstr>PowerPoint Presentation</vt:lpstr>
      <vt:lpstr>PowerPoint Presentation</vt:lpstr>
      <vt:lpstr>PowerPoint Presentation</vt:lpstr>
      <vt:lpstr>PowerPoint Presentation</vt:lpstr>
      <vt:lpstr>PowerPoint Presentation</vt:lpstr>
      <vt:lpstr>PowerPoint Presentation</vt:lpstr>
      <vt:lpstr>Rotation of the Rays and Planes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Duane Carpenter</dc:creator>
  <cp:lastModifiedBy>bl</cp:lastModifiedBy>
  <cp:revision>6</cp:revision>
  <dcterms:created xsi:type="dcterms:W3CDTF">2018-03-24T21:51:54Z</dcterms:created>
  <dcterms:modified xsi:type="dcterms:W3CDTF">2018-03-24T22:56:54Z</dcterms:modified>
</cp:coreProperties>
</file>