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329" r:id="rId2"/>
    <p:sldId id="257" r:id="rId3"/>
    <p:sldId id="333" r:id="rId4"/>
    <p:sldId id="335" r:id="rId5"/>
    <p:sldId id="336" r:id="rId6"/>
    <p:sldId id="334" r:id="rId7"/>
    <p:sldId id="322" r:id="rId8"/>
    <p:sldId id="302" r:id="rId9"/>
    <p:sldId id="303" r:id="rId10"/>
    <p:sldId id="304" r:id="rId11"/>
    <p:sldId id="318" r:id="rId12"/>
    <p:sldId id="305" r:id="rId13"/>
    <p:sldId id="33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9293" autoAdjust="0"/>
    <p:restoredTop sz="94660"/>
  </p:normalViewPr>
  <p:slideViewPr>
    <p:cSldViewPr>
      <p:cViewPr varScale="1">
        <p:scale>
          <a:sx n="93" d="100"/>
          <a:sy n="93" d="100"/>
        </p:scale>
        <p:origin x="-642"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9021E6-FD95-4A12-9AB4-F9DBFB30A805}" type="datetimeFigureOut">
              <a:rPr lang="en-US" smtClean="0"/>
              <a:pPr/>
              <a:t>3/2/2013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A69FAF-DF05-413E-BC86-721569D3B48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9021E6-FD95-4A12-9AB4-F9DBFB30A805}" type="datetimeFigureOut">
              <a:rPr lang="en-US" smtClean="0"/>
              <a:pPr/>
              <a:t>3/2/2013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A69FAF-DF05-413E-BC86-721569D3B48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9021E6-FD95-4A12-9AB4-F9DBFB30A805}" type="datetimeFigureOut">
              <a:rPr lang="en-US" smtClean="0"/>
              <a:pPr/>
              <a:t>3/2/2013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A69FAF-DF05-413E-BC86-721569D3B48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9021E6-FD95-4A12-9AB4-F9DBFB30A805}" type="datetimeFigureOut">
              <a:rPr lang="en-US" smtClean="0"/>
              <a:pPr/>
              <a:t>3/2/2013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A69FAF-DF05-413E-BC86-721569D3B48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9021E6-FD95-4A12-9AB4-F9DBFB30A805}" type="datetimeFigureOut">
              <a:rPr lang="en-US" smtClean="0"/>
              <a:pPr/>
              <a:t>3/2/2013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A69FAF-DF05-413E-BC86-721569D3B48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9021E6-FD95-4A12-9AB4-F9DBFB30A805}" type="datetimeFigureOut">
              <a:rPr lang="en-US" smtClean="0"/>
              <a:pPr/>
              <a:t>3/2/2013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A69FAF-DF05-413E-BC86-721569D3B48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9021E6-FD95-4A12-9AB4-F9DBFB30A805}" type="datetimeFigureOut">
              <a:rPr lang="en-US" smtClean="0"/>
              <a:pPr/>
              <a:t>3/2/2013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6A69FAF-DF05-413E-BC86-721569D3B48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9021E6-FD95-4A12-9AB4-F9DBFB30A805}" type="datetimeFigureOut">
              <a:rPr lang="en-US" smtClean="0"/>
              <a:pPr/>
              <a:t>3/2/2013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6A69FAF-DF05-413E-BC86-721569D3B48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9021E6-FD95-4A12-9AB4-F9DBFB30A805}" type="datetimeFigureOut">
              <a:rPr lang="en-US" smtClean="0"/>
              <a:pPr/>
              <a:t>3/2/2013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A69FAF-DF05-413E-BC86-721569D3B48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9021E6-FD95-4A12-9AB4-F9DBFB30A805}" type="datetimeFigureOut">
              <a:rPr lang="en-US" smtClean="0"/>
              <a:pPr/>
              <a:t>3/2/2013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A69FAF-DF05-413E-BC86-721569D3B48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9021E6-FD95-4A12-9AB4-F9DBFB30A805}" type="datetimeFigureOut">
              <a:rPr lang="en-US" smtClean="0"/>
              <a:pPr/>
              <a:t>3/2/2013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A69FAF-DF05-413E-BC86-721569D3B48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9000">
              <a:schemeClr val="bg1">
                <a:alpha val="52000"/>
              </a:schemeClr>
            </a:gs>
            <a:gs pos="81000">
              <a:schemeClr val="accent5">
                <a:lumMod val="20000"/>
                <a:lumOff val="80000"/>
                <a:alpha val="67000"/>
              </a:schemeClr>
            </a:gs>
            <a:gs pos="67000">
              <a:schemeClr val="accent5">
                <a:lumMod val="20000"/>
                <a:lumOff val="80000"/>
                <a:alpha val="33000"/>
              </a:schemeClr>
            </a:gs>
            <a:gs pos="100000">
              <a:schemeClr val="accent5">
                <a:lumMod val="20000"/>
                <a:lumOff val="80000"/>
              </a:schemeClr>
            </a:gs>
            <a:gs pos="37000">
              <a:schemeClr val="bg2"/>
            </a:gs>
            <a:gs pos="50000">
              <a:schemeClr val="accent5">
                <a:lumMod val="20000"/>
                <a:lumOff val="80000"/>
              </a:schemeClr>
            </a:gs>
            <a:gs pos="0">
              <a:schemeClr val="accent5">
                <a:lumMod val="40000"/>
                <a:lumOff val="60000"/>
              </a:schemeClr>
            </a:gs>
            <a:gs pos="95000">
              <a:schemeClr val="bg2"/>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9021E6-FD95-4A12-9AB4-F9DBFB30A805}" type="datetimeFigureOut">
              <a:rPr lang="en-US" smtClean="0"/>
              <a:pPr/>
              <a:t>3/2/2013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A69FAF-DF05-413E-BC86-721569D3B48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4589" y="304800"/>
            <a:ext cx="7175351" cy="1793167"/>
          </a:xfrm>
          <a:prstGeom prst="rect">
            <a:avLst/>
          </a:prstGeom>
          <a:effectLst/>
        </p:spPr>
        <p:txBody>
          <a:bodyPr vert="horz" lIns="91440" tIns="45720" rIns="91440" bIns="45720" rtlCol="0" anchor="t" anchorCtr="0">
            <a:noAutofit/>
          </a:bodyPr>
          <a:lstStyle>
            <a:lvl1pPr marL="640080" indent="-457200" algn="l" defTabSz="914400" rtl="0" eaLnBrk="1" latinLnBrk="0" hangingPunct="1">
              <a:spcBef>
                <a:spcPct val="0"/>
              </a:spcBef>
              <a:buClr>
                <a:schemeClr val="accent6">
                  <a:lumMod val="75000"/>
                </a:schemeClr>
              </a:buClr>
              <a:buSzPct val="128000"/>
              <a:buFont typeface="Georgia" pitchFamily="18" charset="0"/>
              <a:buChar char="*"/>
              <a:defRPr sz="54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82880" indent="0" algn="ctr">
              <a:buFont typeface="Georgia" pitchFamily="18" charset="0"/>
              <a:buNone/>
            </a:pPr>
            <a:r>
              <a:rPr lang="en-US" sz="4400" dirty="0" smtClean="0">
                <a:solidFill>
                  <a:srgbClr val="C00000"/>
                </a:solidFill>
                <a:effectLst/>
              </a:rPr>
              <a:t>Welcome to the</a:t>
            </a:r>
            <a:endParaRPr lang="en-US" sz="4400" dirty="0">
              <a:solidFill>
                <a:srgbClr val="C00000"/>
              </a:solidFill>
              <a:effectLst/>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403890" y="1447800"/>
            <a:ext cx="4476750" cy="1181100"/>
          </a:xfrm>
          <a:prstGeom prst="rect">
            <a:avLst/>
          </a:prstGeom>
        </p:spPr>
      </p:pic>
      <p:sp>
        <p:nvSpPr>
          <p:cNvPr id="6" name="Title 1"/>
          <p:cNvSpPr txBox="1">
            <a:spLocks/>
          </p:cNvSpPr>
          <p:nvPr/>
        </p:nvSpPr>
        <p:spPr>
          <a:xfrm>
            <a:off x="152398" y="3276600"/>
            <a:ext cx="8768281" cy="2345617"/>
          </a:xfrm>
          <a:prstGeom prst="rect">
            <a:avLst/>
          </a:prstGeom>
        </p:spPr>
        <p:txBody>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82880" indent="0" algn="ctr">
              <a:buFont typeface="Georgia" pitchFamily="18" charset="0"/>
              <a:buNone/>
            </a:pPr>
            <a:r>
              <a:rPr lang="en-US" sz="4400" dirty="0" smtClean="0">
                <a:solidFill>
                  <a:schemeClr val="tx2">
                    <a:lumMod val="75000"/>
                  </a:schemeClr>
                </a:solidFill>
              </a:rPr>
              <a:t>Student webinar series on</a:t>
            </a:r>
            <a:r>
              <a:rPr lang="en-US" dirty="0" smtClean="0">
                <a:solidFill>
                  <a:schemeClr val="tx2">
                    <a:lumMod val="75000"/>
                  </a:schemeClr>
                </a:solidFill>
              </a:rPr>
              <a:t/>
            </a:r>
            <a:br>
              <a:rPr lang="en-US" dirty="0" smtClean="0">
                <a:solidFill>
                  <a:schemeClr val="tx2">
                    <a:lumMod val="75000"/>
                  </a:schemeClr>
                </a:solidFill>
              </a:rPr>
            </a:br>
            <a:r>
              <a:rPr lang="en-US" dirty="0" smtClean="0">
                <a:solidFill>
                  <a:schemeClr val="tx2">
                    <a:lumMod val="75000"/>
                  </a:schemeClr>
                </a:solidFill>
              </a:rPr>
              <a:t> </a:t>
            </a:r>
            <a:r>
              <a:rPr lang="en-US" sz="5400" dirty="0" smtClean="0">
                <a:solidFill>
                  <a:schemeClr val="tx2">
                    <a:lumMod val="75000"/>
                  </a:schemeClr>
                </a:solidFill>
              </a:rPr>
              <a:t>The Labours of Hercules</a:t>
            </a:r>
            <a:endParaRPr lang="en-US" sz="5400" dirty="0">
              <a:solidFill>
                <a:schemeClr val="tx2">
                  <a:lumMod val="75000"/>
                </a:schemeClr>
              </a:solidFill>
            </a:endParaRPr>
          </a:p>
        </p:txBody>
      </p:sp>
    </p:spTree>
    <p:extLst>
      <p:ext uri="{BB962C8B-B14F-4D97-AF65-F5344CB8AC3E}">
        <p14:creationId xmlns:p14="http://schemas.microsoft.com/office/powerpoint/2010/main" xmlns="" val="30872437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143000"/>
          </a:xfrm>
        </p:spPr>
        <p:txBody>
          <a:bodyPr/>
          <a:lstStyle/>
          <a:p>
            <a:pPr marL="0" indent="0" algn="ctr">
              <a:buNone/>
            </a:pPr>
            <a:r>
              <a:rPr lang="en-US" cap="none" dirty="0" smtClean="0">
                <a:solidFill>
                  <a:srgbClr val="C00000"/>
                </a:solidFill>
              </a:rPr>
              <a:t>Link between Myth and Sign</a:t>
            </a:r>
            <a:endParaRPr lang="en-US" cap="none" dirty="0">
              <a:solidFill>
                <a:srgbClr val="C00000"/>
              </a:solidFill>
            </a:endParaRPr>
          </a:p>
        </p:txBody>
      </p:sp>
      <p:sp>
        <p:nvSpPr>
          <p:cNvPr id="3" name="Content Placeholder 2"/>
          <p:cNvSpPr>
            <a:spLocks noGrp="1"/>
          </p:cNvSpPr>
          <p:nvPr>
            <p:ph idx="1"/>
          </p:nvPr>
        </p:nvSpPr>
        <p:spPr>
          <a:xfrm>
            <a:off x="304800" y="1143000"/>
            <a:ext cx="8305800" cy="4038600"/>
          </a:xfrm>
        </p:spPr>
        <p:txBody>
          <a:bodyPr>
            <a:normAutofit/>
          </a:bodyPr>
          <a:lstStyle/>
          <a:p>
            <a:pPr indent="0">
              <a:spcBef>
                <a:spcPts val="0"/>
              </a:spcBef>
            </a:pPr>
            <a:endParaRPr lang="en-US" sz="2000" b="0" dirty="0" smtClean="0">
              <a:solidFill>
                <a:srgbClr val="C00000"/>
              </a:solidFill>
            </a:endParaRPr>
          </a:p>
          <a:p>
            <a:pPr marL="685800">
              <a:spcBef>
                <a:spcPts val="0"/>
              </a:spcBef>
              <a:buFont typeface="Wingdings" pitchFamily="2" charset="2"/>
              <a:buChar char="Ø"/>
            </a:pPr>
            <a:r>
              <a:rPr lang="en-US" sz="2400" b="0" dirty="0" smtClean="0"/>
              <a:t>By </a:t>
            </a:r>
            <a:r>
              <a:rPr lang="en-US" sz="2400" b="0" dirty="0" smtClean="0"/>
              <a:t>combining the astrological and symbolic story </a:t>
            </a:r>
          </a:p>
          <a:p>
            <a:pPr indent="0">
              <a:spcBef>
                <a:spcPts val="0"/>
              </a:spcBef>
              <a:buNone/>
            </a:pPr>
            <a:r>
              <a:rPr lang="en-US" sz="2000" b="0" dirty="0"/>
              <a:t>	</a:t>
            </a:r>
            <a:r>
              <a:rPr lang="en-US" sz="2000" b="0" dirty="0" smtClean="0"/>
              <a:t>the tests of everyday life of a disciple are shown</a:t>
            </a:r>
          </a:p>
          <a:p>
            <a:pPr indent="0">
              <a:spcBef>
                <a:spcPts val="0"/>
              </a:spcBef>
              <a:buNone/>
            </a:pPr>
            <a:r>
              <a:rPr lang="en-US" sz="2000" b="0" dirty="0"/>
              <a:t>	</a:t>
            </a:r>
            <a:r>
              <a:rPr lang="en-US" sz="2000" b="0" dirty="0" smtClean="0"/>
              <a:t>via the sign in which the myth takes place</a:t>
            </a:r>
          </a:p>
          <a:p>
            <a:pPr indent="0">
              <a:spcBef>
                <a:spcPts val="0"/>
              </a:spcBef>
              <a:buNone/>
            </a:pPr>
            <a:endParaRPr lang="en-US" sz="2000" b="0" dirty="0" smtClean="0"/>
          </a:p>
          <a:p>
            <a:pPr marL="685800">
              <a:spcBef>
                <a:spcPts val="0"/>
              </a:spcBef>
              <a:buFont typeface="Wingdings" pitchFamily="2" charset="2"/>
              <a:buChar char="Ø"/>
            </a:pPr>
            <a:r>
              <a:rPr lang="en-US" sz="2400" b="0" dirty="0" smtClean="0"/>
              <a:t>Each </a:t>
            </a:r>
            <a:r>
              <a:rPr lang="en-US" sz="2400" b="0" dirty="0" smtClean="0"/>
              <a:t>sign subjects the disciple to</a:t>
            </a:r>
          </a:p>
          <a:p>
            <a:pPr indent="0">
              <a:spcBef>
                <a:spcPts val="0"/>
              </a:spcBef>
              <a:buNone/>
            </a:pPr>
            <a:r>
              <a:rPr lang="en-US" sz="2000" b="0" dirty="0"/>
              <a:t>	</a:t>
            </a:r>
            <a:r>
              <a:rPr lang="en-US" sz="2000" b="0" dirty="0" smtClean="0"/>
              <a:t>influences of certain distinctive forces</a:t>
            </a:r>
          </a:p>
          <a:p>
            <a:pPr indent="0">
              <a:spcBef>
                <a:spcPts val="0"/>
              </a:spcBef>
              <a:buNone/>
            </a:pPr>
            <a:r>
              <a:rPr lang="en-US" sz="2000" b="0" dirty="0"/>
              <a:t>	</a:t>
            </a:r>
            <a:r>
              <a:rPr lang="en-US" sz="2000" b="0" dirty="0" smtClean="0"/>
              <a:t>and provides him with certain tendencies</a:t>
            </a:r>
          </a:p>
          <a:p>
            <a:pPr indent="0">
              <a:spcBef>
                <a:spcPts val="0"/>
              </a:spcBef>
              <a:buNone/>
            </a:pPr>
            <a:endParaRPr lang="en-US" sz="2000" b="0" dirty="0" smtClean="0"/>
          </a:p>
          <a:p>
            <a:pPr marL="685800">
              <a:spcBef>
                <a:spcPts val="0"/>
              </a:spcBef>
              <a:buFont typeface="Wingdings" pitchFamily="2" charset="2"/>
              <a:buChar char="Ø"/>
            </a:pPr>
            <a:r>
              <a:rPr lang="en-US" sz="2400" b="0" dirty="0" smtClean="0"/>
              <a:t>These </a:t>
            </a:r>
            <a:r>
              <a:rPr lang="en-US" sz="2400" b="0" dirty="0" smtClean="0"/>
              <a:t>must be understood for the meaning of the test to </a:t>
            </a:r>
            <a:r>
              <a:rPr lang="en-US" sz="2400" b="0" dirty="0" smtClean="0"/>
              <a:t>emerge</a:t>
            </a:r>
            <a:endParaRPr lang="en-US" sz="2400" dirty="0"/>
          </a:p>
        </p:txBody>
      </p:sp>
      <p:sp>
        <p:nvSpPr>
          <p:cNvPr id="4" name="TextBox 3"/>
          <p:cNvSpPr txBox="1"/>
          <p:nvPr/>
        </p:nvSpPr>
        <p:spPr>
          <a:xfrm>
            <a:off x="5638800" y="6172200"/>
            <a:ext cx="3276600" cy="646331"/>
          </a:xfrm>
          <a:prstGeom prst="rect">
            <a:avLst/>
          </a:prstGeom>
          <a:noFill/>
        </p:spPr>
        <p:txBody>
          <a:bodyPr wrap="square" rtlCol="0">
            <a:spAutoFit/>
          </a:bodyPr>
          <a:lstStyle/>
          <a:p>
            <a:endParaRPr lang="en-US" dirty="0" smtClean="0">
              <a:solidFill>
                <a:srgbClr val="C00000"/>
              </a:solidFill>
            </a:endParaRPr>
          </a:p>
          <a:p>
            <a:pPr algn="r"/>
            <a:r>
              <a:rPr lang="en-US" dirty="0" err="1" smtClean="0">
                <a:solidFill>
                  <a:srgbClr val="C00000"/>
                </a:solidFill>
              </a:rPr>
              <a:t>LoH</a:t>
            </a:r>
            <a:r>
              <a:rPr lang="en-US" dirty="0" smtClean="0">
                <a:solidFill>
                  <a:srgbClr val="C00000"/>
                </a:solidFill>
              </a:rPr>
              <a:t> p 14</a:t>
            </a:r>
            <a:endParaRPr lang="en-US" dirty="0">
              <a:solidFill>
                <a:srgbClr val="C00000"/>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24200" y="6172200"/>
            <a:ext cx="2165350" cy="571500"/>
          </a:xfrm>
          <a:prstGeom prst="rect">
            <a:avLst/>
          </a:prstGeom>
        </p:spPr>
      </p:pic>
    </p:spTree>
    <p:extLst>
      <p:ext uri="{BB962C8B-B14F-4D97-AF65-F5344CB8AC3E}">
        <p14:creationId xmlns:p14="http://schemas.microsoft.com/office/powerpoint/2010/main" xmlns="" val="31556052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7520940" cy="548640"/>
          </a:xfrm>
        </p:spPr>
        <p:txBody>
          <a:bodyPr>
            <a:normAutofit fontScale="90000"/>
          </a:bodyPr>
          <a:lstStyle/>
          <a:p>
            <a:pPr marL="0" indent="0" algn="ctr">
              <a:buNone/>
            </a:pPr>
            <a:r>
              <a:rPr lang="en-US" cap="none" dirty="0" smtClean="0">
                <a:solidFill>
                  <a:srgbClr val="C00000"/>
                </a:solidFill>
              </a:rPr>
              <a:t>Progress through the Signs</a:t>
            </a:r>
            <a:endParaRPr lang="en-US" cap="none" dirty="0">
              <a:solidFill>
                <a:srgbClr val="C00000"/>
              </a:solidFill>
            </a:endParaRPr>
          </a:p>
        </p:txBody>
      </p:sp>
      <p:sp>
        <p:nvSpPr>
          <p:cNvPr id="3" name="Content Placeholder 2"/>
          <p:cNvSpPr>
            <a:spLocks noGrp="1"/>
          </p:cNvSpPr>
          <p:nvPr>
            <p:ph idx="1"/>
          </p:nvPr>
        </p:nvSpPr>
        <p:spPr>
          <a:xfrm>
            <a:off x="589230" y="990600"/>
            <a:ext cx="8305800" cy="4953000"/>
          </a:xfrm>
        </p:spPr>
        <p:txBody>
          <a:bodyPr>
            <a:normAutofit/>
          </a:bodyPr>
          <a:lstStyle/>
          <a:p>
            <a:pPr marL="685800">
              <a:spcBef>
                <a:spcPts val="0"/>
              </a:spcBef>
              <a:buFont typeface="Wingdings" pitchFamily="2" charset="2"/>
              <a:buChar char="Ø"/>
            </a:pPr>
            <a:r>
              <a:rPr lang="en-US" sz="2400" b="0" dirty="0" smtClean="0"/>
              <a:t>The 4 preparatory signs</a:t>
            </a:r>
            <a:r>
              <a:rPr lang="en-US" sz="2000" b="0" dirty="0" smtClean="0"/>
              <a:t>:</a:t>
            </a:r>
          </a:p>
          <a:p>
            <a:pPr indent="0">
              <a:spcBef>
                <a:spcPts val="0"/>
              </a:spcBef>
              <a:buNone/>
            </a:pPr>
            <a:r>
              <a:rPr lang="en-US" sz="2000" b="0" dirty="0"/>
              <a:t>	</a:t>
            </a:r>
            <a:r>
              <a:rPr lang="en-US" sz="2000" b="0" dirty="0" smtClean="0"/>
              <a:t>he is equipped with the faculty of mind in Aries</a:t>
            </a:r>
          </a:p>
          <a:p>
            <a:pPr indent="0">
              <a:spcBef>
                <a:spcPts val="0"/>
              </a:spcBef>
              <a:buNone/>
            </a:pPr>
            <a:r>
              <a:rPr lang="en-US" sz="2000" b="0" dirty="0"/>
              <a:t>	</a:t>
            </a:r>
            <a:r>
              <a:rPr lang="en-US" sz="2000" b="0" dirty="0" smtClean="0"/>
              <a:t>with desire in Taurus</a:t>
            </a:r>
          </a:p>
          <a:p>
            <a:pPr indent="0">
              <a:spcBef>
                <a:spcPts val="0"/>
              </a:spcBef>
              <a:buNone/>
            </a:pPr>
            <a:r>
              <a:rPr lang="en-US" sz="2000" b="0" dirty="0"/>
              <a:t>	</a:t>
            </a:r>
            <a:r>
              <a:rPr lang="en-US" sz="2000" b="0" dirty="0" smtClean="0"/>
              <a:t>arrives at his essential duality in Gemini</a:t>
            </a:r>
          </a:p>
          <a:p>
            <a:pPr indent="0">
              <a:spcBef>
                <a:spcPts val="0"/>
              </a:spcBef>
              <a:buNone/>
            </a:pPr>
            <a:r>
              <a:rPr lang="en-US" sz="2000" b="0" dirty="0"/>
              <a:t>	</a:t>
            </a:r>
            <a:r>
              <a:rPr lang="en-US" sz="2000" b="0" dirty="0" smtClean="0"/>
              <a:t>enters the Human Kingdom in Cancer</a:t>
            </a:r>
          </a:p>
          <a:p>
            <a:pPr marL="685800">
              <a:spcBef>
                <a:spcPts val="0"/>
              </a:spcBef>
              <a:buFont typeface="Wingdings" pitchFamily="2" charset="2"/>
              <a:buChar char="Ø"/>
            </a:pPr>
            <a:r>
              <a:rPr lang="en-US" sz="2400" b="0" dirty="0" smtClean="0"/>
              <a:t>The 4 signs of physical plane struggle</a:t>
            </a:r>
            <a:r>
              <a:rPr lang="en-US" sz="2000" b="0" dirty="0" smtClean="0"/>
              <a:t>:</a:t>
            </a:r>
          </a:p>
          <a:p>
            <a:pPr indent="0">
              <a:spcBef>
                <a:spcPts val="0"/>
              </a:spcBef>
              <a:buNone/>
            </a:pPr>
            <a:r>
              <a:rPr lang="en-US" sz="2000" b="0" dirty="0"/>
              <a:t>	</a:t>
            </a:r>
            <a:r>
              <a:rPr lang="en-US" sz="2000" b="0" dirty="0" smtClean="0"/>
              <a:t>self-consciousness &amp; individualism emerge in Leo</a:t>
            </a:r>
          </a:p>
          <a:p>
            <a:pPr indent="0">
              <a:spcBef>
                <a:spcPts val="0"/>
              </a:spcBef>
              <a:buNone/>
            </a:pPr>
            <a:r>
              <a:rPr lang="en-US" sz="2000" b="0" dirty="0"/>
              <a:t>	n</a:t>
            </a:r>
            <a:r>
              <a:rPr lang="en-US" sz="2000" b="0" dirty="0" smtClean="0"/>
              <a:t>urturing of the Christ within in Virgo</a:t>
            </a:r>
          </a:p>
          <a:p>
            <a:pPr indent="0">
              <a:spcBef>
                <a:spcPts val="0"/>
              </a:spcBef>
              <a:buNone/>
            </a:pPr>
            <a:r>
              <a:rPr lang="en-US" sz="2000" b="0" dirty="0"/>
              <a:t>	</a:t>
            </a:r>
            <a:r>
              <a:rPr lang="en-US" sz="2000" b="0" dirty="0" smtClean="0"/>
              <a:t>trying to balance the pairs of opposites in Libra</a:t>
            </a:r>
          </a:p>
          <a:p>
            <a:pPr indent="0">
              <a:spcBef>
                <a:spcPts val="0"/>
              </a:spcBef>
              <a:buNone/>
            </a:pPr>
            <a:r>
              <a:rPr lang="en-US" sz="2000" b="0" dirty="0" smtClean="0"/>
              <a:t>	overcoming illusion in Scorpio</a:t>
            </a:r>
            <a:endParaRPr lang="en-US" sz="2000" b="0" dirty="0"/>
          </a:p>
          <a:p>
            <a:pPr marL="685800">
              <a:spcBef>
                <a:spcPts val="0"/>
              </a:spcBef>
              <a:buFont typeface="Wingdings" pitchFamily="2" charset="2"/>
              <a:buChar char="Ø"/>
            </a:pPr>
            <a:r>
              <a:rPr lang="en-US" sz="2400" b="0" dirty="0"/>
              <a:t>The 4 signs of </a:t>
            </a:r>
            <a:r>
              <a:rPr lang="en-US" sz="2400" b="0" dirty="0" smtClean="0"/>
              <a:t>achievement</a:t>
            </a:r>
            <a:r>
              <a:rPr lang="en-US" sz="2000" b="0" dirty="0" smtClean="0"/>
              <a:t>:</a:t>
            </a:r>
            <a:endParaRPr lang="en-US" sz="2000" b="0" dirty="0"/>
          </a:p>
          <a:p>
            <a:pPr indent="0">
              <a:spcBef>
                <a:spcPts val="0"/>
              </a:spcBef>
              <a:buNone/>
            </a:pPr>
            <a:r>
              <a:rPr lang="en-US" sz="2000" b="0" dirty="0"/>
              <a:t>	</a:t>
            </a:r>
            <a:r>
              <a:rPr lang="en-US" sz="2000" b="0" dirty="0" smtClean="0"/>
              <a:t>going straight for the goal in Sagittarius</a:t>
            </a:r>
            <a:endParaRPr lang="en-US" sz="2000" b="0" dirty="0"/>
          </a:p>
          <a:p>
            <a:pPr indent="0">
              <a:spcBef>
                <a:spcPts val="0"/>
              </a:spcBef>
              <a:buNone/>
            </a:pPr>
            <a:r>
              <a:rPr lang="en-US" sz="2000" b="0" dirty="0"/>
              <a:t>	</a:t>
            </a:r>
            <a:r>
              <a:rPr lang="en-US" sz="2000" b="0" dirty="0" smtClean="0"/>
              <a:t>scaling the mount of initiation in Capricorn</a:t>
            </a:r>
            <a:endParaRPr lang="en-US" sz="2000" b="0" dirty="0"/>
          </a:p>
          <a:p>
            <a:pPr indent="0">
              <a:spcBef>
                <a:spcPts val="0"/>
              </a:spcBef>
              <a:buNone/>
            </a:pPr>
            <a:r>
              <a:rPr lang="en-US" sz="2000" b="0" dirty="0"/>
              <a:t>	</a:t>
            </a:r>
            <a:r>
              <a:rPr lang="en-US" sz="2000" b="0" dirty="0" smtClean="0"/>
              <a:t>becoming the world server in Aquarius</a:t>
            </a:r>
            <a:endParaRPr lang="en-US" sz="2000" b="0" dirty="0"/>
          </a:p>
          <a:p>
            <a:pPr indent="0">
              <a:spcBef>
                <a:spcPts val="0"/>
              </a:spcBef>
              <a:buNone/>
            </a:pPr>
            <a:r>
              <a:rPr lang="en-US" sz="2000" b="0" dirty="0"/>
              <a:t>	</a:t>
            </a:r>
            <a:r>
              <a:rPr lang="en-US" sz="2000" b="0" dirty="0" smtClean="0"/>
              <a:t>and the world savior in Pisces</a:t>
            </a:r>
            <a:endParaRPr lang="en-US" sz="2000" b="0" dirty="0"/>
          </a:p>
        </p:txBody>
      </p:sp>
      <p:sp>
        <p:nvSpPr>
          <p:cNvPr id="4" name="TextBox 3"/>
          <p:cNvSpPr txBox="1"/>
          <p:nvPr/>
        </p:nvSpPr>
        <p:spPr>
          <a:xfrm>
            <a:off x="5638800" y="6019800"/>
            <a:ext cx="3276600" cy="646331"/>
          </a:xfrm>
          <a:prstGeom prst="rect">
            <a:avLst/>
          </a:prstGeom>
          <a:noFill/>
        </p:spPr>
        <p:txBody>
          <a:bodyPr wrap="square" rtlCol="0">
            <a:spAutoFit/>
          </a:bodyPr>
          <a:lstStyle/>
          <a:p>
            <a:endParaRPr lang="en-US" dirty="0" smtClean="0">
              <a:solidFill>
                <a:srgbClr val="C00000"/>
              </a:solidFill>
            </a:endParaRPr>
          </a:p>
          <a:p>
            <a:pPr algn="r"/>
            <a:r>
              <a:rPr lang="en-US" dirty="0" err="1" smtClean="0">
                <a:solidFill>
                  <a:srgbClr val="C00000"/>
                </a:solidFill>
              </a:rPr>
              <a:t>LoH</a:t>
            </a:r>
            <a:r>
              <a:rPr lang="en-US" dirty="0" smtClean="0">
                <a:solidFill>
                  <a:srgbClr val="C00000"/>
                </a:solidFill>
              </a:rPr>
              <a:t> p 14</a:t>
            </a:r>
            <a:endParaRPr lang="en-US" dirty="0">
              <a:solidFill>
                <a:srgbClr val="C00000"/>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200400" y="6094631"/>
            <a:ext cx="2165350" cy="571500"/>
          </a:xfrm>
          <a:prstGeom prst="rect">
            <a:avLst/>
          </a:prstGeom>
        </p:spPr>
      </p:pic>
    </p:spTree>
    <p:extLst>
      <p:ext uri="{BB962C8B-B14F-4D97-AF65-F5344CB8AC3E}">
        <p14:creationId xmlns:p14="http://schemas.microsoft.com/office/powerpoint/2010/main" xmlns="" val="19938383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52400"/>
            <a:ext cx="6512511" cy="1143000"/>
          </a:xfrm>
        </p:spPr>
        <p:txBody>
          <a:bodyPr/>
          <a:lstStyle/>
          <a:p>
            <a:pPr marL="0" indent="0" algn="ctr">
              <a:buNone/>
            </a:pPr>
            <a:r>
              <a:rPr lang="en-US" cap="none" dirty="0" smtClean="0">
                <a:solidFill>
                  <a:srgbClr val="C00000"/>
                </a:solidFill>
              </a:rPr>
              <a:t>Hercules on the Path</a:t>
            </a:r>
            <a:endParaRPr lang="en-US" cap="none" dirty="0">
              <a:solidFill>
                <a:srgbClr val="C00000"/>
              </a:solidFill>
            </a:endParaRPr>
          </a:p>
        </p:txBody>
      </p:sp>
      <p:sp>
        <p:nvSpPr>
          <p:cNvPr id="3" name="Content Placeholder 2"/>
          <p:cNvSpPr>
            <a:spLocks noGrp="1"/>
          </p:cNvSpPr>
          <p:nvPr>
            <p:ph idx="1"/>
          </p:nvPr>
        </p:nvSpPr>
        <p:spPr>
          <a:xfrm>
            <a:off x="304800" y="1143000"/>
            <a:ext cx="8382000" cy="4419600"/>
          </a:xfrm>
        </p:spPr>
        <p:txBody>
          <a:bodyPr>
            <a:normAutofit/>
          </a:bodyPr>
          <a:lstStyle/>
          <a:p>
            <a:pPr indent="0">
              <a:spcBef>
                <a:spcPts val="0"/>
              </a:spcBef>
              <a:buNone/>
            </a:pPr>
            <a:endParaRPr lang="en-US" sz="2000" b="0" dirty="0" smtClean="0">
              <a:solidFill>
                <a:srgbClr val="C00000"/>
              </a:solidFill>
            </a:endParaRPr>
          </a:p>
          <a:p>
            <a:pPr marL="685800">
              <a:spcBef>
                <a:spcPts val="0"/>
              </a:spcBef>
              <a:buFont typeface="Wingdings" pitchFamily="2" charset="2"/>
              <a:buChar char="Ø"/>
            </a:pPr>
            <a:r>
              <a:rPr lang="en-US" sz="2400" b="0" dirty="0" smtClean="0"/>
              <a:t>He sets out confident</a:t>
            </a:r>
          </a:p>
          <a:p>
            <a:pPr indent="0">
              <a:spcBef>
                <a:spcPts val="0"/>
              </a:spcBef>
              <a:buNone/>
            </a:pPr>
            <a:r>
              <a:rPr lang="en-US" sz="2000" b="0" dirty="0"/>
              <a:t>	</a:t>
            </a:r>
            <a:r>
              <a:rPr lang="en-US" sz="2000" b="0" dirty="0" smtClean="0"/>
              <a:t>little realizing the magnitude of his task</a:t>
            </a:r>
          </a:p>
          <a:p>
            <a:pPr indent="0">
              <a:spcBef>
                <a:spcPts val="0"/>
              </a:spcBef>
              <a:buNone/>
            </a:pPr>
            <a:r>
              <a:rPr lang="en-US" sz="2000" b="0" dirty="0"/>
              <a:t>	</a:t>
            </a:r>
            <a:r>
              <a:rPr lang="en-US" sz="2000" b="0" dirty="0" smtClean="0"/>
              <a:t>unprepared for failure</a:t>
            </a:r>
          </a:p>
          <a:p>
            <a:pPr indent="0">
              <a:spcBef>
                <a:spcPts val="0"/>
              </a:spcBef>
              <a:buNone/>
            </a:pPr>
            <a:endParaRPr lang="en-US" sz="2000" b="0" dirty="0" smtClean="0"/>
          </a:p>
          <a:p>
            <a:pPr marL="685800">
              <a:spcBef>
                <a:spcPts val="0"/>
              </a:spcBef>
              <a:buFont typeface="Wingdings" pitchFamily="2" charset="2"/>
              <a:buChar char="Ø"/>
            </a:pPr>
            <a:r>
              <a:rPr lang="en-US" sz="2400" b="0" dirty="0" smtClean="0"/>
              <a:t>He’s not only impulsive, but </a:t>
            </a:r>
            <a:r>
              <a:rPr lang="en-US" sz="2400" b="0" dirty="0" smtClean="0"/>
              <a:t>isn’t </a:t>
            </a:r>
            <a:r>
              <a:rPr lang="en-US" sz="2400" b="0" dirty="0" smtClean="0"/>
              <a:t>always successful</a:t>
            </a:r>
          </a:p>
          <a:p>
            <a:pPr indent="0">
              <a:spcBef>
                <a:spcPts val="0"/>
              </a:spcBef>
              <a:buNone/>
            </a:pPr>
            <a:r>
              <a:rPr lang="en-US" sz="2000" b="0" dirty="0"/>
              <a:t>	</a:t>
            </a:r>
            <a:r>
              <a:rPr lang="en-US" sz="2000" b="0" dirty="0" smtClean="0"/>
              <a:t>he fails and has to redo some labors</a:t>
            </a:r>
          </a:p>
          <a:p>
            <a:pPr indent="0">
              <a:spcBef>
                <a:spcPts val="0"/>
              </a:spcBef>
              <a:buNone/>
            </a:pPr>
            <a:r>
              <a:rPr lang="en-US" sz="2000" b="0" dirty="0"/>
              <a:t>	</a:t>
            </a:r>
            <a:r>
              <a:rPr lang="en-US" sz="2000" b="0" dirty="0" smtClean="0"/>
              <a:t>or in some cases finishes, but badly</a:t>
            </a:r>
          </a:p>
          <a:p>
            <a:pPr indent="0">
              <a:spcBef>
                <a:spcPts val="0"/>
              </a:spcBef>
              <a:buNone/>
            </a:pPr>
            <a:endParaRPr lang="en-US" sz="2000" b="0" dirty="0"/>
          </a:p>
          <a:p>
            <a:pPr marL="685800">
              <a:spcBef>
                <a:spcPts val="0"/>
              </a:spcBef>
              <a:buFont typeface="Wingdings" pitchFamily="2" charset="2"/>
              <a:buChar char="Ø"/>
            </a:pPr>
            <a:r>
              <a:rPr lang="en-US" sz="2400" b="0" dirty="0" smtClean="0"/>
              <a:t>He is still susceptible to glamor and illusion</a:t>
            </a:r>
          </a:p>
          <a:p>
            <a:pPr indent="0">
              <a:spcBef>
                <a:spcPts val="0"/>
              </a:spcBef>
              <a:buNone/>
            </a:pPr>
            <a:r>
              <a:rPr lang="en-US" sz="2000" b="0" dirty="0"/>
              <a:t>	</a:t>
            </a:r>
            <a:r>
              <a:rPr lang="en-US" sz="2000" b="0" dirty="0" smtClean="0"/>
              <a:t>but he is solidly on the Path of Discipleship</a:t>
            </a:r>
          </a:p>
          <a:p>
            <a:pPr indent="0">
              <a:spcBef>
                <a:spcPts val="0"/>
              </a:spcBef>
              <a:buNone/>
            </a:pPr>
            <a:r>
              <a:rPr lang="en-US" sz="2000" b="0" dirty="0"/>
              <a:t>	</a:t>
            </a:r>
            <a:r>
              <a:rPr lang="en-US" sz="2000" b="0" dirty="0" smtClean="0"/>
              <a:t>set on performing 12 acts of service for Humanity</a:t>
            </a:r>
            <a:endParaRPr lang="en-US" sz="2000" dirty="0"/>
          </a:p>
        </p:txBody>
      </p:sp>
      <p:sp>
        <p:nvSpPr>
          <p:cNvPr id="4" name="TextBox 3"/>
          <p:cNvSpPr txBox="1"/>
          <p:nvPr/>
        </p:nvSpPr>
        <p:spPr>
          <a:xfrm>
            <a:off x="5638800" y="6172200"/>
            <a:ext cx="3276600" cy="646331"/>
          </a:xfrm>
          <a:prstGeom prst="rect">
            <a:avLst/>
          </a:prstGeom>
          <a:noFill/>
        </p:spPr>
        <p:txBody>
          <a:bodyPr wrap="square" rtlCol="0">
            <a:spAutoFit/>
          </a:bodyPr>
          <a:lstStyle/>
          <a:p>
            <a:endParaRPr lang="en-US" dirty="0" smtClean="0">
              <a:solidFill>
                <a:srgbClr val="C00000"/>
              </a:solidFill>
            </a:endParaRPr>
          </a:p>
          <a:p>
            <a:pPr algn="r"/>
            <a:r>
              <a:rPr lang="en-US" dirty="0" err="1" smtClean="0">
                <a:solidFill>
                  <a:srgbClr val="C00000"/>
                </a:solidFill>
              </a:rPr>
              <a:t>LoH</a:t>
            </a:r>
            <a:r>
              <a:rPr lang="en-US" dirty="0" smtClean="0">
                <a:solidFill>
                  <a:srgbClr val="C00000"/>
                </a:solidFill>
              </a:rPr>
              <a:t> p 14</a:t>
            </a:r>
            <a:endParaRPr lang="en-US" dirty="0">
              <a:solidFill>
                <a:srgbClr val="C00000"/>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276600" y="6153150"/>
            <a:ext cx="2165350" cy="571500"/>
          </a:xfrm>
          <a:prstGeom prst="rect">
            <a:avLst/>
          </a:prstGeom>
        </p:spPr>
      </p:pic>
    </p:spTree>
    <p:extLst>
      <p:ext uri="{BB962C8B-B14F-4D97-AF65-F5344CB8AC3E}">
        <p14:creationId xmlns:p14="http://schemas.microsoft.com/office/powerpoint/2010/main" xmlns="" val="5337513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143000"/>
          </a:xfrm>
        </p:spPr>
        <p:txBody>
          <a:bodyPr/>
          <a:lstStyle/>
          <a:p>
            <a:pPr marL="0" indent="0" algn="ctr">
              <a:buNone/>
            </a:pPr>
            <a:r>
              <a:rPr lang="en-US" cap="none" dirty="0" smtClean="0">
                <a:solidFill>
                  <a:srgbClr val="C00000"/>
                </a:solidFill>
              </a:rPr>
              <a:t>From the Faculty</a:t>
            </a:r>
            <a:endParaRPr lang="en-US" cap="none" dirty="0">
              <a:solidFill>
                <a:srgbClr val="C00000"/>
              </a:solidFill>
            </a:endParaRPr>
          </a:p>
        </p:txBody>
      </p:sp>
      <p:sp>
        <p:nvSpPr>
          <p:cNvPr id="3" name="Content Placeholder 2"/>
          <p:cNvSpPr>
            <a:spLocks noGrp="1"/>
          </p:cNvSpPr>
          <p:nvPr>
            <p:ph idx="1"/>
          </p:nvPr>
        </p:nvSpPr>
        <p:spPr>
          <a:xfrm>
            <a:off x="381000" y="2819400"/>
            <a:ext cx="8382000" cy="3886200"/>
          </a:xfrm>
        </p:spPr>
        <p:txBody>
          <a:bodyPr>
            <a:normAutofit/>
          </a:bodyPr>
          <a:lstStyle/>
          <a:p>
            <a:pPr marL="342900" lvl="1" indent="-342900">
              <a:buFont typeface="Wingdings" pitchFamily="2" charset="2"/>
              <a:buChar char="Ø"/>
            </a:pPr>
            <a:r>
              <a:rPr lang="en-US" sz="2200" dirty="0" smtClean="0"/>
              <a:t>Thank you for participating, we hope you enjoyed the webinar</a:t>
            </a:r>
          </a:p>
          <a:p>
            <a:pPr marL="342900" lvl="1" indent="-342900">
              <a:buFont typeface="Wingdings" pitchFamily="2" charset="2"/>
              <a:buChar char="v"/>
            </a:pPr>
            <a:endParaRPr lang="en-US" sz="2200" dirty="0"/>
          </a:p>
          <a:p>
            <a:pPr marL="457200" lvl="1" indent="-457200">
              <a:buFont typeface="Wingdings" pitchFamily="2" charset="2"/>
              <a:buChar char="Ø"/>
            </a:pPr>
            <a:r>
              <a:rPr lang="en-US" sz="2200" dirty="0" smtClean="0"/>
              <a:t>This is a marvelous opportunity to establish group cohesion and foster discussion among your fellow students</a:t>
            </a:r>
          </a:p>
          <a:p>
            <a:pPr marL="0" lvl="1" indent="0">
              <a:buNone/>
            </a:pPr>
            <a:endParaRPr lang="en-US" sz="2200" dirty="0" smtClean="0"/>
          </a:p>
          <a:p>
            <a:pPr marL="342900" lvl="1" indent="-342900">
              <a:buFont typeface="Wingdings" pitchFamily="2" charset="2"/>
              <a:buChar char="Ø"/>
            </a:pPr>
            <a:r>
              <a:rPr lang="en-US" sz="2200" dirty="0" smtClean="0"/>
              <a:t>We appreciate your patience and persistence, and welcome any feedback you might </a:t>
            </a:r>
            <a:r>
              <a:rPr lang="en-US" sz="2200" dirty="0" smtClean="0"/>
              <a:t>have</a:t>
            </a:r>
          </a:p>
          <a:p>
            <a:pPr marL="342900" lvl="1" indent="-342900">
              <a:buFont typeface="Wingdings" pitchFamily="2" charset="2"/>
              <a:buChar char="Ø"/>
            </a:pPr>
            <a:endParaRPr lang="en-US" sz="2200" dirty="0" smtClean="0"/>
          </a:p>
          <a:p>
            <a:pPr marL="342900" lvl="1" indent="-342900">
              <a:buFont typeface="Wingdings" pitchFamily="2" charset="2"/>
              <a:buChar char="Ø"/>
            </a:pPr>
            <a:r>
              <a:rPr lang="en-US" sz="2200" dirty="0" smtClean="0"/>
              <a:t>The next Labors of Hercules webinar will be on 13 April</a:t>
            </a:r>
            <a:endParaRPr lang="en-US" sz="2200" dirty="0" smtClean="0"/>
          </a:p>
          <a:p>
            <a:pPr marL="0" lvl="1" indent="0">
              <a:buNone/>
            </a:pPr>
            <a:endParaRPr lang="en-US" sz="2000" i="1" dirty="0"/>
          </a:p>
          <a:p>
            <a:pPr marL="0" lvl="1" indent="0">
              <a:buNone/>
            </a:pPr>
            <a:endParaRPr lang="en-US" sz="2000" i="1" dirty="0"/>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286000" y="1371600"/>
            <a:ext cx="4476750" cy="1181100"/>
          </a:xfrm>
          <a:prstGeom prst="rect">
            <a:avLst/>
          </a:prstGeom>
        </p:spPr>
      </p:pic>
    </p:spTree>
    <p:extLst>
      <p:ext uri="{BB962C8B-B14F-4D97-AF65-F5344CB8AC3E}">
        <p14:creationId xmlns:p14="http://schemas.microsoft.com/office/powerpoint/2010/main" xmlns="" val="2073974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1143000"/>
          </a:xfrm>
        </p:spPr>
        <p:txBody>
          <a:bodyPr/>
          <a:lstStyle/>
          <a:p>
            <a:pPr marL="0" indent="0" algn="ctr">
              <a:buNone/>
            </a:pPr>
            <a:r>
              <a:rPr lang="en-US" cap="none" dirty="0" smtClean="0">
                <a:solidFill>
                  <a:srgbClr val="C00000"/>
                </a:solidFill>
              </a:rPr>
              <a:t>Webinar Noise Protocols</a:t>
            </a:r>
            <a:endParaRPr lang="en-US" cap="none" dirty="0">
              <a:solidFill>
                <a:srgbClr val="C00000"/>
              </a:solidFill>
            </a:endParaRPr>
          </a:p>
        </p:txBody>
      </p:sp>
      <p:sp>
        <p:nvSpPr>
          <p:cNvPr id="3" name="Content Placeholder 2"/>
          <p:cNvSpPr>
            <a:spLocks noGrp="1"/>
          </p:cNvSpPr>
          <p:nvPr>
            <p:ph idx="1"/>
          </p:nvPr>
        </p:nvSpPr>
        <p:spPr>
          <a:xfrm>
            <a:off x="304800" y="1676400"/>
            <a:ext cx="8610600" cy="3873500"/>
          </a:xfrm>
        </p:spPr>
        <p:txBody>
          <a:bodyPr>
            <a:normAutofit fontScale="85000" lnSpcReduction="10000"/>
          </a:bodyPr>
          <a:lstStyle/>
          <a:p>
            <a:pPr marL="342900" lvl="1" indent="-342900">
              <a:buFont typeface="Wingdings" pitchFamily="2" charset="2"/>
              <a:buChar char="Ø"/>
            </a:pPr>
            <a:r>
              <a:rPr lang="en-US" dirty="0" smtClean="0"/>
              <a:t>Everyone is generally muted to minimize background noise</a:t>
            </a:r>
          </a:p>
          <a:p>
            <a:pPr marL="617220" lvl="2" indent="-342900">
              <a:buFont typeface="Wingdings" pitchFamily="2" charset="2"/>
              <a:buChar char="§"/>
            </a:pPr>
            <a:r>
              <a:rPr lang="en-US" dirty="0" smtClean="0"/>
              <a:t>You will be unmuted when you are cued to introduce yourself </a:t>
            </a:r>
          </a:p>
          <a:p>
            <a:pPr marL="617220" lvl="2" indent="-342900">
              <a:buFont typeface="Wingdings" pitchFamily="2" charset="2"/>
              <a:buChar char="§"/>
            </a:pPr>
            <a:r>
              <a:rPr lang="en-US" dirty="0" smtClean="0"/>
              <a:t>At other times when you wish to speak, please “raise your hand”</a:t>
            </a:r>
          </a:p>
          <a:p>
            <a:pPr marL="617220" lvl="2" indent="-342900">
              <a:buFont typeface="Wingdings" pitchFamily="2" charset="2"/>
              <a:buChar char="§"/>
            </a:pPr>
            <a:endParaRPr lang="en-US" dirty="0"/>
          </a:p>
          <a:p>
            <a:pPr marL="617220" lvl="2" indent="-342900">
              <a:buFont typeface="Wingdings" pitchFamily="2" charset="2"/>
              <a:buChar char="§"/>
            </a:pPr>
            <a:endParaRPr lang="en-US" dirty="0" smtClean="0"/>
          </a:p>
          <a:p>
            <a:pPr marL="617220" lvl="2" indent="-342900">
              <a:buFont typeface="Wingdings" pitchFamily="2" charset="2"/>
              <a:buChar char="§"/>
            </a:pPr>
            <a:endParaRPr lang="en-US" dirty="0" smtClean="0"/>
          </a:p>
          <a:p>
            <a:pPr marL="274320" lvl="2" indent="0">
              <a:buNone/>
            </a:pPr>
            <a:endParaRPr lang="en-US" dirty="0"/>
          </a:p>
          <a:p>
            <a:pPr marL="274320" lvl="2" indent="0">
              <a:buNone/>
            </a:pPr>
            <a:r>
              <a:rPr lang="en-US" dirty="0" smtClean="0"/>
              <a:t> </a:t>
            </a:r>
          </a:p>
          <a:p>
            <a:pPr marL="617220" lvl="2" indent="-342900">
              <a:buFont typeface="Wingdings" pitchFamily="2" charset="2"/>
              <a:buChar char="§"/>
            </a:pPr>
            <a:r>
              <a:rPr lang="en-US" dirty="0" smtClean="0"/>
              <a:t>The staff will assist the presenter in watching for raised hands</a:t>
            </a:r>
          </a:p>
          <a:p>
            <a:pPr marL="617220" lvl="2" indent="-342900">
              <a:buFont typeface="Wingdings" pitchFamily="2" charset="2"/>
              <a:buChar char="§"/>
            </a:pPr>
            <a:r>
              <a:rPr lang="en-US" dirty="0" smtClean="0"/>
              <a:t>Please make </a:t>
            </a:r>
            <a:r>
              <a:rPr lang="en-US" dirty="0" smtClean="0"/>
              <a:t>sure </a:t>
            </a:r>
            <a:r>
              <a:rPr lang="en-US" dirty="0" smtClean="0"/>
              <a:t>to </a:t>
            </a:r>
            <a:r>
              <a:rPr lang="en-US" dirty="0" smtClean="0"/>
              <a:t>unmute yourself when it’s your turn to talk</a:t>
            </a:r>
          </a:p>
          <a:p>
            <a:pPr marL="342900" lvl="1" indent="-342900">
              <a:buFont typeface="Wingdings" pitchFamily="2" charset="2"/>
              <a:buChar char="v"/>
            </a:pPr>
            <a:endParaRPr lang="en-US" sz="2000" dirty="0"/>
          </a:p>
          <a:p>
            <a:pPr marL="0" lvl="1" indent="0">
              <a:buNone/>
            </a:pPr>
            <a:endParaRPr lang="en-US" sz="2000" i="1" dirty="0"/>
          </a:p>
          <a:p>
            <a:pPr marL="0" lvl="1" indent="0">
              <a:buNone/>
            </a:pPr>
            <a:endParaRPr lang="en-US" sz="2000" i="1" dirty="0"/>
          </a:p>
        </p:txBody>
      </p:sp>
      <p:pic>
        <p:nvPicPr>
          <p:cNvPr id="7" name="Picture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24200" y="6172200"/>
            <a:ext cx="2165350" cy="571500"/>
          </a:xfrm>
          <a:prstGeom prst="rect">
            <a:avLst/>
          </a:prstGeom>
        </p:spPr>
      </p:pic>
      <p:pic>
        <p:nvPicPr>
          <p:cNvPr id="9"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752600" y="2819400"/>
            <a:ext cx="5435600" cy="157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0330477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1143000"/>
          </a:xfrm>
        </p:spPr>
        <p:txBody>
          <a:bodyPr/>
          <a:lstStyle/>
          <a:p>
            <a:pPr marL="0" indent="0" algn="ctr">
              <a:buNone/>
            </a:pPr>
            <a:r>
              <a:rPr lang="en-US" cap="none" dirty="0" smtClean="0">
                <a:solidFill>
                  <a:srgbClr val="C00000"/>
                </a:solidFill>
              </a:rPr>
              <a:t>Some Admin Notes:</a:t>
            </a:r>
            <a:endParaRPr lang="en-US" cap="none" dirty="0">
              <a:solidFill>
                <a:srgbClr val="C00000"/>
              </a:solidFill>
            </a:endParaRPr>
          </a:p>
        </p:txBody>
      </p:sp>
      <p:sp>
        <p:nvSpPr>
          <p:cNvPr id="3" name="Content Placeholder 2"/>
          <p:cNvSpPr>
            <a:spLocks noGrp="1"/>
          </p:cNvSpPr>
          <p:nvPr>
            <p:ph idx="1"/>
          </p:nvPr>
        </p:nvSpPr>
        <p:spPr>
          <a:xfrm>
            <a:off x="381000" y="1295400"/>
            <a:ext cx="4800600" cy="4572000"/>
          </a:xfrm>
        </p:spPr>
        <p:txBody>
          <a:bodyPr>
            <a:normAutofit/>
          </a:bodyPr>
          <a:lstStyle/>
          <a:p>
            <a:pPr marL="342900" lvl="1" indent="-342900">
              <a:buFont typeface="Wingdings" pitchFamily="2" charset="2"/>
              <a:buChar char="Ø"/>
            </a:pPr>
            <a:r>
              <a:rPr lang="en-US" sz="2400" dirty="0" smtClean="0"/>
              <a:t>Please expect a brief pause after being addressed</a:t>
            </a:r>
          </a:p>
          <a:p>
            <a:pPr marL="617220" lvl="2" indent="-342900">
              <a:buFont typeface="Wingdings" pitchFamily="2" charset="2"/>
              <a:buChar char="§"/>
            </a:pPr>
            <a:r>
              <a:rPr lang="en-US" sz="2000" dirty="0" smtClean="0"/>
              <a:t>There can be a delay based on our internet connections</a:t>
            </a:r>
          </a:p>
          <a:p>
            <a:pPr marL="342900" lvl="1" indent="-342900">
              <a:buFont typeface="Wingdings" pitchFamily="2" charset="2"/>
              <a:buChar char="v"/>
            </a:pPr>
            <a:endParaRPr lang="en-US" sz="2000" dirty="0"/>
          </a:p>
          <a:p>
            <a:pPr marL="342900" lvl="1" indent="-342900">
              <a:buFont typeface="Wingdings" pitchFamily="2" charset="2"/>
              <a:buChar char="Ø"/>
            </a:pPr>
            <a:r>
              <a:rPr lang="en-US" sz="2400" dirty="0" smtClean="0"/>
              <a:t>If you are having problems with echoes or interference</a:t>
            </a:r>
          </a:p>
          <a:p>
            <a:pPr marL="617220" lvl="2" indent="-342900">
              <a:buFont typeface="Wingdings" pitchFamily="2" charset="2"/>
              <a:buChar char="§"/>
            </a:pPr>
            <a:r>
              <a:rPr lang="en-US" sz="2000" dirty="0" smtClean="0"/>
              <a:t>Mute yourself first, to see if that helps correct the problem</a:t>
            </a:r>
          </a:p>
          <a:p>
            <a:pPr marL="617220" lvl="2" indent="-342900">
              <a:buFont typeface="Wingdings" pitchFamily="2" charset="2"/>
              <a:buChar char="§"/>
            </a:pPr>
            <a:r>
              <a:rPr lang="en-US" sz="2000" dirty="0" smtClean="0"/>
              <a:t>If not, use the questions or message function to alert the staff you are experiencing problems</a:t>
            </a:r>
          </a:p>
          <a:p>
            <a:pPr marL="0" lvl="1" indent="0">
              <a:buNone/>
            </a:pPr>
            <a:endParaRPr lang="en-US" sz="2000" i="1" dirty="0"/>
          </a:p>
          <a:p>
            <a:pPr marL="0" lvl="1" indent="0">
              <a:buNone/>
            </a:pPr>
            <a:endParaRPr lang="en-US" sz="2000" i="1" dirty="0"/>
          </a:p>
        </p:txBody>
      </p:sp>
      <p:pic>
        <p:nvPicPr>
          <p:cNvPr id="7" name="Picture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24200" y="6172200"/>
            <a:ext cx="2165350" cy="571500"/>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867400" y="1383723"/>
            <a:ext cx="2209800" cy="40767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018423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1143000"/>
          </a:xfrm>
        </p:spPr>
        <p:txBody>
          <a:bodyPr/>
          <a:lstStyle/>
          <a:p>
            <a:pPr marL="0" indent="0" algn="ctr">
              <a:buNone/>
            </a:pPr>
            <a:r>
              <a:rPr lang="en-US" cap="none" dirty="0" smtClean="0">
                <a:solidFill>
                  <a:srgbClr val="C00000"/>
                </a:solidFill>
              </a:rPr>
              <a:t>Introductions</a:t>
            </a:r>
            <a:endParaRPr lang="en-US" cap="none" dirty="0">
              <a:solidFill>
                <a:srgbClr val="C00000"/>
              </a:solidFill>
            </a:endParaRPr>
          </a:p>
        </p:txBody>
      </p:sp>
      <p:sp>
        <p:nvSpPr>
          <p:cNvPr id="3" name="Content Placeholder 2"/>
          <p:cNvSpPr>
            <a:spLocks noGrp="1"/>
          </p:cNvSpPr>
          <p:nvPr>
            <p:ph idx="1"/>
          </p:nvPr>
        </p:nvSpPr>
        <p:spPr>
          <a:xfrm>
            <a:off x="838200" y="1676400"/>
            <a:ext cx="7848600" cy="3276600"/>
          </a:xfrm>
        </p:spPr>
        <p:txBody>
          <a:bodyPr>
            <a:normAutofit/>
          </a:bodyPr>
          <a:lstStyle/>
          <a:p>
            <a:pPr marL="0" lvl="1" indent="0">
              <a:buNone/>
            </a:pPr>
            <a:endParaRPr lang="en-US" sz="2000" i="1" dirty="0"/>
          </a:p>
          <a:p>
            <a:pPr marL="0" lvl="1" indent="0">
              <a:buFont typeface="Wingdings" pitchFamily="2" charset="2"/>
              <a:buChar char="Ø"/>
            </a:pPr>
            <a:r>
              <a:rPr lang="en-US" sz="2400" dirty="0" smtClean="0"/>
              <a:t>Now we’ll take a moment to introduce ourselves</a:t>
            </a:r>
          </a:p>
          <a:p>
            <a:pPr marL="0" lvl="1" indent="0">
              <a:buFont typeface="Wingdings" pitchFamily="2" charset="2"/>
              <a:buChar char="Ø"/>
            </a:pPr>
            <a:endParaRPr lang="en-US" sz="2400" dirty="0" smtClean="0"/>
          </a:p>
          <a:p>
            <a:pPr marL="0" lvl="1" indent="0">
              <a:buFont typeface="Wingdings" pitchFamily="2" charset="2"/>
              <a:buChar char="Ø"/>
            </a:pPr>
            <a:r>
              <a:rPr lang="en-US" sz="2400" dirty="0" smtClean="0"/>
              <a:t>Please give us the following:</a:t>
            </a:r>
          </a:p>
          <a:p>
            <a:pPr marL="400050" lvl="2" indent="0">
              <a:buFont typeface="Wingdings" pitchFamily="2" charset="2"/>
              <a:buChar char="§"/>
            </a:pPr>
            <a:r>
              <a:rPr lang="en-US" sz="2000" dirty="0" smtClean="0"/>
              <a:t> Name and place where you live</a:t>
            </a:r>
          </a:p>
          <a:p>
            <a:pPr marL="400050" lvl="2" indent="0">
              <a:buFont typeface="Wingdings" pitchFamily="2" charset="2"/>
              <a:buChar char="§"/>
            </a:pPr>
            <a:r>
              <a:rPr lang="en-US" sz="2000" dirty="0" smtClean="0"/>
              <a:t> </a:t>
            </a:r>
            <a:r>
              <a:rPr lang="en-US" sz="2000" dirty="0" smtClean="0"/>
              <a:t>Brief background of your occupation and studies</a:t>
            </a:r>
          </a:p>
          <a:p>
            <a:pPr marL="400050" lvl="2" indent="0">
              <a:buFont typeface="Wingdings" pitchFamily="2" charset="2"/>
              <a:buChar char="§"/>
            </a:pPr>
            <a:endParaRPr lang="en-US" sz="2000" dirty="0" smtClean="0"/>
          </a:p>
          <a:p>
            <a:pPr marL="400050" lvl="2" indent="0">
              <a:buNone/>
            </a:pPr>
            <a:r>
              <a:rPr lang="en-US" sz="2000" dirty="0" smtClean="0"/>
              <a:t>(limit about one minute, please)</a:t>
            </a:r>
          </a:p>
          <a:p>
            <a:pPr marL="400050" lvl="2" indent="0">
              <a:buFont typeface="Wingdings" pitchFamily="2" charset="2"/>
              <a:buChar char="Ø"/>
            </a:pPr>
            <a:endParaRPr lang="en-US" sz="2000" dirty="0"/>
          </a:p>
        </p:txBody>
      </p:sp>
      <p:pic>
        <p:nvPicPr>
          <p:cNvPr id="7" name="Picture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24200" y="6172200"/>
            <a:ext cx="2165350" cy="571500"/>
          </a:xfrm>
          <a:prstGeom prst="rect">
            <a:avLst/>
          </a:prstGeom>
        </p:spPr>
      </p:pic>
      <p:sp>
        <p:nvSpPr>
          <p:cNvPr id="18" name="TextBox 17"/>
          <p:cNvSpPr txBox="1"/>
          <p:nvPr/>
        </p:nvSpPr>
        <p:spPr>
          <a:xfrm>
            <a:off x="5638800" y="6172200"/>
            <a:ext cx="3276600" cy="646331"/>
          </a:xfrm>
          <a:prstGeom prst="rect">
            <a:avLst/>
          </a:prstGeom>
          <a:noFill/>
        </p:spPr>
        <p:txBody>
          <a:bodyPr wrap="square" rtlCol="0">
            <a:spAutoFit/>
          </a:bodyPr>
          <a:lstStyle/>
          <a:p>
            <a:endParaRPr lang="en-US" dirty="0" smtClean="0">
              <a:solidFill>
                <a:srgbClr val="C00000"/>
              </a:solidFill>
            </a:endParaRPr>
          </a:p>
          <a:p>
            <a:pPr algn="r"/>
            <a:r>
              <a:rPr lang="en-US" dirty="0" smtClean="0">
                <a:solidFill>
                  <a:srgbClr val="C00000"/>
                </a:solidFill>
              </a:rPr>
              <a:t>DINA II </a:t>
            </a:r>
            <a:r>
              <a:rPr lang="en-US" dirty="0" smtClean="0">
                <a:solidFill>
                  <a:srgbClr val="C00000"/>
                </a:solidFill>
              </a:rPr>
              <a:t>p </a:t>
            </a:r>
            <a:r>
              <a:rPr lang="en-US" dirty="0" smtClean="0">
                <a:solidFill>
                  <a:srgbClr val="C00000"/>
                </a:solidFill>
              </a:rPr>
              <a:t>245</a:t>
            </a:r>
            <a:endParaRPr lang="en-US" dirty="0">
              <a:solidFill>
                <a:srgbClr val="C00000"/>
              </a:solidFill>
            </a:endParaRPr>
          </a:p>
        </p:txBody>
      </p:sp>
    </p:spTree>
    <p:extLst>
      <p:ext uri="{BB962C8B-B14F-4D97-AF65-F5344CB8AC3E}">
        <p14:creationId xmlns:p14="http://schemas.microsoft.com/office/powerpoint/2010/main" xmlns="" val="3018423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1143000"/>
          </a:xfrm>
        </p:spPr>
        <p:txBody>
          <a:bodyPr/>
          <a:lstStyle/>
          <a:p>
            <a:pPr marL="0" indent="0" algn="ctr">
              <a:buNone/>
            </a:pPr>
            <a:r>
              <a:rPr lang="en-US" cap="none" dirty="0" smtClean="0">
                <a:solidFill>
                  <a:srgbClr val="C00000"/>
                </a:solidFill>
              </a:rPr>
              <a:t>Mantra for Group Fusion</a:t>
            </a:r>
            <a:endParaRPr lang="en-US" cap="none" dirty="0">
              <a:solidFill>
                <a:srgbClr val="C00000"/>
              </a:solidFill>
            </a:endParaRPr>
          </a:p>
        </p:txBody>
      </p:sp>
      <p:sp>
        <p:nvSpPr>
          <p:cNvPr id="3" name="Content Placeholder 2"/>
          <p:cNvSpPr>
            <a:spLocks noGrp="1"/>
          </p:cNvSpPr>
          <p:nvPr>
            <p:ph idx="1"/>
          </p:nvPr>
        </p:nvSpPr>
        <p:spPr>
          <a:xfrm>
            <a:off x="381000" y="1676400"/>
            <a:ext cx="8305800" cy="3276600"/>
          </a:xfrm>
        </p:spPr>
        <p:txBody>
          <a:bodyPr>
            <a:normAutofit/>
          </a:bodyPr>
          <a:lstStyle/>
          <a:p>
            <a:pPr marL="0" lvl="1" indent="0">
              <a:buNone/>
            </a:pPr>
            <a:endParaRPr lang="en-US" sz="2000" i="1" dirty="0"/>
          </a:p>
          <a:p>
            <a:pPr marL="0" lvl="1" indent="0" algn="ctr">
              <a:buNone/>
            </a:pPr>
            <a:r>
              <a:rPr lang="en-US" sz="2000" i="1" dirty="0" smtClean="0"/>
              <a:t>I am one with my group of brothers and all that I have is theirs</a:t>
            </a:r>
          </a:p>
          <a:p>
            <a:pPr marL="0" lvl="1" indent="0" algn="ctr">
              <a:buNone/>
            </a:pPr>
            <a:r>
              <a:rPr lang="en-US" sz="2000" i="1" dirty="0" smtClean="0"/>
              <a:t>May the Love that is in my Soul pour forth to them</a:t>
            </a:r>
          </a:p>
          <a:p>
            <a:pPr marL="0" lvl="1" indent="0" algn="ctr">
              <a:buNone/>
            </a:pPr>
            <a:r>
              <a:rPr lang="en-US" sz="2000" i="1" dirty="0" smtClean="0"/>
              <a:t>May the strength that is in me lift and aid them</a:t>
            </a:r>
          </a:p>
          <a:p>
            <a:pPr marL="0" lvl="1" indent="0" algn="ctr">
              <a:buNone/>
            </a:pPr>
            <a:r>
              <a:rPr lang="en-US" sz="2000" i="1" dirty="0" smtClean="0"/>
              <a:t>May the thoughts which my Soul creates reach and encourage them</a:t>
            </a:r>
            <a:endParaRPr lang="en-US" sz="2000" i="1" dirty="0"/>
          </a:p>
        </p:txBody>
      </p:sp>
      <p:pic>
        <p:nvPicPr>
          <p:cNvPr id="7" name="Picture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24200" y="6172200"/>
            <a:ext cx="2165350" cy="571500"/>
          </a:xfrm>
          <a:prstGeom prst="rect">
            <a:avLst/>
          </a:prstGeom>
        </p:spPr>
      </p:pic>
      <p:sp>
        <p:nvSpPr>
          <p:cNvPr id="18" name="TextBox 17"/>
          <p:cNvSpPr txBox="1"/>
          <p:nvPr/>
        </p:nvSpPr>
        <p:spPr>
          <a:xfrm>
            <a:off x="5638800" y="6172200"/>
            <a:ext cx="3276600" cy="646331"/>
          </a:xfrm>
          <a:prstGeom prst="rect">
            <a:avLst/>
          </a:prstGeom>
          <a:noFill/>
        </p:spPr>
        <p:txBody>
          <a:bodyPr wrap="square" rtlCol="0">
            <a:spAutoFit/>
          </a:bodyPr>
          <a:lstStyle/>
          <a:p>
            <a:endParaRPr lang="en-US" dirty="0" smtClean="0">
              <a:solidFill>
                <a:srgbClr val="C00000"/>
              </a:solidFill>
            </a:endParaRPr>
          </a:p>
          <a:p>
            <a:pPr algn="r"/>
            <a:r>
              <a:rPr lang="en-US" dirty="0" smtClean="0">
                <a:solidFill>
                  <a:srgbClr val="C00000"/>
                </a:solidFill>
              </a:rPr>
              <a:t>DINA II </a:t>
            </a:r>
            <a:r>
              <a:rPr lang="en-US" dirty="0" smtClean="0">
                <a:solidFill>
                  <a:srgbClr val="C00000"/>
                </a:solidFill>
              </a:rPr>
              <a:t>p </a:t>
            </a:r>
            <a:r>
              <a:rPr lang="en-US" dirty="0" smtClean="0">
                <a:solidFill>
                  <a:srgbClr val="C00000"/>
                </a:solidFill>
              </a:rPr>
              <a:t>245</a:t>
            </a:r>
            <a:endParaRPr lang="en-US" dirty="0">
              <a:solidFill>
                <a:srgbClr val="C00000"/>
              </a:solidFill>
            </a:endParaRPr>
          </a:p>
        </p:txBody>
      </p:sp>
    </p:spTree>
    <p:extLst>
      <p:ext uri="{BB962C8B-B14F-4D97-AF65-F5344CB8AC3E}">
        <p14:creationId xmlns:p14="http://schemas.microsoft.com/office/powerpoint/2010/main" xmlns="" val="3018423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52398" y="1371600"/>
            <a:ext cx="8768281" cy="2345617"/>
          </a:xfrm>
          <a:prstGeom prst="rect">
            <a:avLst/>
          </a:prstGeom>
        </p:spPr>
        <p:txBody>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82880" indent="0" algn="ctr">
              <a:buFont typeface="Georgia" pitchFamily="18" charset="0"/>
              <a:buNone/>
            </a:pPr>
            <a:r>
              <a:rPr lang="en-US" sz="5400" dirty="0" smtClean="0">
                <a:solidFill>
                  <a:srgbClr val="C00000"/>
                </a:solidFill>
              </a:rPr>
              <a:t>The Labours of Hercules</a:t>
            </a:r>
            <a:endParaRPr lang="en-US" sz="5400" dirty="0">
              <a:solidFill>
                <a:srgbClr val="C00000"/>
              </a:solidFill>
            </a:endParaRPr>
          </a:p>
        </p:txBody>
      </p:sp>
      <p:sp>
        <p:nvSpPr>
          <p:cNvPr id="7" name="Subtitle 2"/>
          <p:cNvSpPr txBox="1">
            <a:spLocks/>
          </p:cNvSpPr>
          <p:nvPr/>
        </p:nvSpPr>
        <p:spPr>
          <a:xfrm rot="21600000">
            <a:off x="1386699" y="2819400"/>
            <a:ext cx="6511131" cy="329259"/>
          </a:xfrm>
          <a:prstGeom prst="rect">
            <a:avLst/>
          </a:prstGeom>
        </p:spPr>
        <p:txBody>
          <a:bodyPr>
            <a:normAutofit fontScale="25000" lnSpcReduction="20000"/>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algn="ctr">
              <a:buNone/>
            </a:pPr>
            <a:r>
              <a:rPr lang="en-US" sz="9600" dirty="0" smtClean="0">
                <a:solidFill>
                  <a:srgbClr val="C00000"/>
                </a:solidFill>
              </a:rPr>
              <a:t>An Astrological Interpretation</a:t>
            </a:r>
          </a:p>
          <a:p>
            <a:endParaRPr lang="en-US" dirty="0" smtClean="0"/>
          </a:p>
          <a:p>
            <a:endParaRPr lang="en-US" dirty="0"/>
          </a:p>
        </p:txBody>
      </p:sp>
      <p:sp>
        <p:nvSpPr>
          <p:cNvPr id="9" name="Subtitle 2"/>
          <p:cNvSpPr txBox="1">
            <a:spLocks/>
          </p:cNvSpPr>
          <p:nvPr/>
        </p:nvSpPr>
        <p:spPr>
          <a:xfrm rot="21600000">
            <a:off x="233880" y="3960036"/>
            <a:ext cx="8686799" cy="987780"/>
          </a:xfrm>
          <a:prstGeom prst="rect">
            <a:avLst/>
          </a:prstGeom>
        </p:spPr>
        <p:txBody>
          <a:bodyPr vert="horz" lIns="91440" tIns="9144" rIns="91440" bIns="45720" rtlCol="0">
            <a:normAutofit/>
          </a:bodyPr>
          <a:lstStyle>
            <a:lvl1pPr marL="0" indent="0" algn="l" defTabSz="914400" rtl="0" eaLnBrk="1" latinLnBrk="0" hangingPunct="1">
              <a:spcBef>
                <a:spcPts val="800"/>
              </a:spcBef>
              <a:buFont typeface="Arial" pitchFamily="34" charse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2pPr>
            <a:lvl3pPr marL="914400" indent="0" algn="ctr"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3pPr>
            <a:lvl4pPr marL="1371600" indent="0" algn="ctr"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4pPr>
            <a:lvl5pPr marL="1828800" indent="0" algn="ctr"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5pPr>
            <a:lvl6pPr marL="22860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9pPr>
          </a:lstStyle>
          <a:p>
            <a:pPr algn="ctr"/>
            <a:r>
              <a:rPr lang="en-US" dirty="0" smtClean="0">
                <a:solidFill>
                  <a:schemeClr val="tx2">
                    <a:lumMod val="75000"/>
                  </a:schemeClr>
                </a:solidFill>
              </a:rPr>
              <a:t>Based on articles by alice a. bailey</a:t>
            </a:r>
          </a:p>
          <a:p>
            <a:pPr algn="ctr"/>
            <a:r>
              <a:rPr lang="en-US" dirty="0" smtClean="0">
                <a:solidFill>
                  <a:schemeClr val="tx2">
                    <a:lumMod val="75000"/>
                  </a:schemeClr>
                </a:solidFill>
              </a:rPr>
              <a:t>First printed in </a:t>
            </a:r>
            <a:r>
              <a:rPr lang="en-US" i="1" dirty="0" smtClean="0">
                <a:solidFill>
                  <a:schemeClr val="tx2">
                    <a:lumMod val="75000"/>
                  </a:schemeClr>
                </a:solidFill>
              </a:rPr>
              <a:t>the beacon </a:t>
            </a:r>
            <a:r>
              <a:rPr lang="en-US" dirty="0" smtClean="0">
                <a:solidFill>
                  <a:schemeClr val="tx2">
                    <a:lumMod val="75000"/>
                  </a:schemeClr>
                </a:solidFill>
              </a:rPr>
              <a:t>1957-1958</a:t>
            </a:r>
          </a:p>
          <a:p>
            <a:pPr algn="ctr"/>
            <a:r>
              <a:rPr lang="en-US" dirty="0" smtClean="0">
                <a:solidFill>
                  <a:schemeClr val="tx2">
                    <a:lumMod val="75000"/>
                  </a:schemeClr>
                </a:solidFill>
              </a:rPr>
              <a:t>(</a:t>
            </a:r>
            <a:r>
              <a:rPr lang="en-US" i="1" dirty="0" smtClean="0">
                <a:solidFill>
                  <a:schemeClr val="tx2">
                    <a:lumMod val="75000"/>
                  </a:schemeClr>
                </a:solidFill>
              </a:rPr>
              <a:t>the labours of Hercules </a:t>
            </a:r>
            <a:r>
              <a:rPr lang="en-US" dirty="0" smtClean="0">
                <a:solidFill>
                  <a:schemeClr val="tx2">
                    <a:lumMod val="75000"/>
                  </a:schemeClr>
                </a:solidFill>
              </a:rPr>
              <a:t>book was published in 1974)</a:t>
            </a:r>
          </a:p>
          <a:p>
            <a:pPr algn="ctr"/>
            <a:endParaRPr lang="en-US" dirty="0" smtClean="0">
              <a:solidFill>
                <a:srgbClr val="C00000"/>
              </a:solidFill>
            </a:endParaRPr>
          </a:p>
          <a:p>
            <a:pPr algn="ctr"/>
            <a:endParaRPr lang="en-US" dirty="0">
              <a:solidFill>
                <a:srgbClr val="C00000"/>
              </a:solidFill>
            </a:endParaRPr>
          </a:p>
          <a:p>
            <a:pPr algn="ctr"/>
            <a:endParaRPr lang="en-US" dirty="0" smtClean="0">
              <a:solidFill>
                <a:srgbClr val="C00000"/>
              </a:solidFill>
            </a:endParaRPr>
          </a:p>
          <a:p>
            <a:pPr algn="ctr"/>
            <a:endParaRPr lang="en-US" dirty="0" smtClean="0">
              <a:solidFill>
                <a:srgbClr val="C00000"/>
              </a:solidFill>
            </a:endParaRPr>
          </a:p>
          <a:p>
            <a:endParaRPr lang="en-US" dirty="0" smtClean="0"/>
          </a:p>
          <a:p>
            <a:endParaRPr lang="en-US" dirty="0"/>
          </a:p>
        </p:txBody>
      </p:sp>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276600" y="6172200"/>
            <a:ext cx="2165350" cy="571500"/>
          </a:xfrm>
          <a:prstGeom prst="rect">
            <a:avLst/>
          </a:prstGeom>
        </p:spPr>
      </p:pic>
    </p:spTree>
    <p:extLst>
      <p:ext uri="{BB962C8B-B14F-4D97-AF65-F5344CB8AC3E}">
        <p14:creationId xmlns:p14="http://schemas.microsoft.com/office/powerpoint/2010/main" xmlns="" val="843018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534400" cy="1143000"/>
          </a:xfrm>
        </p:spPr>
        <p:txBody>
          <a:bodyPr/>
          <a:lstStyle/>
          <a:p>
            <a:pPr marL="0" indent="0" algn="ctr">
              <a:buNone/>
            </a:pPr>
            <a:r>
              <a:rPr lang="en-US" cap="none" dirty="0" smtClean="0">
                <a:solidFill>
                  <a:srgbClr val="C00000"/>
                </a:solidFill>
              </a:rPr>
              <a:t>Why Study the Hercules Myth?</a:t>
            </a:r>
            <a:endParaRPr lang="en-US" cap="none" dirty="0">
              <a:solidFill>
                <a:srgbClr val="C00000"/>
              </a:solidFill>
            </a:endParaRPr>
          </a:p>
        </p:txBody>
      </p:sp>
      <p:sp>
        <p:nvSpPr>
          <p:cNvPr id="3" name="Content Placeholder 2"/>
          <p:cNvSpPr>
            <a:spLocks noGrp="1"/>
          </p:cNvSpPr>
          <p:nvPr>
            <p:ph idx="1"/>
          </p:nvPr>
        </p:nvSpPr>
        <p:spPr>
          <a:xfrm>
            <a:off x="1524000" y="1447800"/>
            <a:ext cx="6400800" cy="3474720"/>
          </a:xfrm>
        </p:spPr>
        <p:txBody>
          <a:bodyPr>
            <a:normAutofit lnSpcReduction="10000"/>
          </a:bodyPr>
          <a:lstStyle/>
          <a:p>
            <a:pPr marL="0" lvl="1" indent="0">
              <a:buNone/>
            </a:pPr>
            <a:endParaRPr lang="en-US" sz="2000" i="1" dirty="0" smtClean="0"/>
          </a:p>
          <a:p>
            <a:pPr marL="0" lvl="1" indent="0">
              <a:buNone/>
            </a:pPr>
            <a:endParaRPr lang="en-US" sz="2000" i="1" dirty="0"/>
          </a:p>
          <a:p>
            <a:pPr marL="0" lvl="1" indent="0">
              <a:buNone/>
            </a:pPr>
            <a:r>
              <a:rPr lang="en-US" i="1" dirty="0" smtClean="0"/>
              <a:t>“The progress of a world disciple is illustrated in the heavens by the Labours of Hercules through the zodiacal signs.  It is as though God had pictured in space his Plan for the working out of the evolution of the human spirit back to its source.”</a:t>
            </a:r>
          </a:p>
          <a:p>
            <a:pPr marL="0" lvl="1" indent="0">
              <a:buNone/>
            </a:pPr>
            <a:endParaRPr lang="en-US" sz="2000" i="1" dirty="0"/>
          </a:p>
          <a:p>
            <a:pPr marL="0" lvl="1" indent="0">
              <a:buNone/>
            </a:pPr>
            <a:endParaRPr lang="en-US" sz="2000" i="1" dirty="0"/>
          </a:p>
        </p:txBody>
      </p:sp>
      <p:sp>
        <p:nvSpPr>
          <p:cNvPr id="4" name="TextBox 3"/>
          <p:cNvSpPr txBox="1"/>
          <p:nvPr/>
        </p:nvSpPr>
        <p:spPr>
          <a:xfrm>
            <a:off x="5638800" y="6477000"/>
            <a:ext cx="3276600" cy="381000"/>
          </a:xfrm>
          <a:prstGeom prst="rect">
            <a:avLst/>
          </a:prstGeom>
          <a:noFill/>
        </p:spPr>
        <p:txBody>
          <a:bodyPr wrap="square" rtlCol="0">
            <a:spAutoFit/>
          </a:bodyPr>
          <a:lstStyle/>
          <a:p>
            <a:pPr algn="r"/>
            <a:r>
              <a:rPr lang="en-US" dirty="0" err="1" smtClean="0">
                <a:solidFill>
                  <a:srgbClr val="C00000"/>
                </a:solidFill>
              </a:rPr>
              <a:t>LoH</a:t>
            </a:r>
            <a:r>
              <a:rPr lang="en-US" dirty="0" smtClean="0">
                <a:solidFill>
                  <a:srgbClr val="C00000"/>
                </a:solidFill>
              </a:rPr>
              <a:t> p 205</a:t>
            </a:r>
            <a:endParaRPr lang="en-US" dirty="0">
              <a:solidFill>
                <a:srgbClr val="C00000"/>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24200" y="6172200"/>
            <a:ext cx="2165350" cy="571500"/>
          </a:xfrm>
          <a:prstGeom prst="rect">
            <a:avLst/>
          </a:prstGeom>
        </p:spPr>
      </p:pic>
    </p:spTree>
    <p:extLst>
      <p:ext uri="{BB962C8B-B14F-4D97-AF65-F5344CB8AC3E}">
        <p14:creationId xmlns:p14="http://schemas.microsoft.com/office/powerpoint/2010/main" xmlns="" val="40526393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
            <a:ext cx="6512511" cy="1143000"/>
          </a:xfrm>
        </p:spPr>
        <p:txBody>
          <a:bodyPr/>
          <a:lstStyle/>
          <a:p>
            <a:pPr marL="0" indent="0" algn="ctr">
              <a:buNone/>
            </a:pPr>
            <a:r>
              <a:rPr lang="en-US" cap="none" dirty="0" smtClean="0">
                <a:solidFill>
                  <a:srgbClr val="C00000"/>
                </a:solidFill>
              </a:rPr>
              <a:t>The Twelve Labors</a:t>
            </a:r>
            <a:endParaRPr lang="en-US" cap="none" dirty="0">
              <a:solidFill>
                <a:srgbClr val="C00000"/>
              </a:solidFill>
            </a:endParaRPr>
          </a:p>
        </p:txBody>
      </p:sp>
      <p:sp>
        <p:nvSpPr>
          <p:cNvPr id="3" name="Content Placeholder 2"/>
          <p:cNvSpPr>
            <a:spLocks noGrp="1"/>
          </p:cNvSpPr>
          <p:nvPr>
            <p:ph idx="1"/>
          </p:nvPr>
        </p:nvSpPr>
        <p:spPr>
          <a:xfrm>
            <a:off x="1295400" y="1219200"/>
            <a:ext cx="6400800" cy="4038600"/>
          </a:xfrm>
        </p:spPr>
        <p:txBody>
          <a:bodyPr>
            <a:normAutofit fontScale="85000" lnSpcReduction="10000"/>
          </a:bodyPr>
          <a:lstStyle/>
          <a:p>
            <a:pPr marL="0" lvl="1" indent="0">
              <a:buNone/>
            </a:pPr>
            <a:endParaRPr lang="en-US" sz="2000" i="1" dirty="0" smtClean="0"/>
          </a:p>
          <a:p>
            <a:pPr marL="45720" indent="0">
              <a:buNone/>
            </a:pPr>
            <a:r>
              <a:rPr lang="en-US" sz="2000" b="0" dirty="0" smtClean="0"/>
              <a:t>     </a:t>
            </a:r>
            <a:r>
              <a:rPr lang="en-US" sz="2400" b="0" i="1" dirty="0" smtClean="0"/>
              <a:t>The progress of Hercules from the mental plane, through the emotional plane, and out into physical plane manifestation shows us a synthetic </a:t>
            </a:r>
            <a:r>
              <a:rPr lang="en-US" sz="2400" b="0" i="1" dirty="0"/>
              <a:t>picture of the work done by every </a:t>
            </a:r>
            <a:r>
              <a:rPr lang="en-US" sz="2400" b="0" i="1" dirty="0" smtClean="0"/>
              <a:t>disciple who is a son of man and a son of God.  </a:t>
            </a:r>
            <a:r>
              <a:rPr lang="en-US" sz="2400" b="0" i="1" dirty="0"/>
              <a:t>It is a work </a:t>
            </a:r>
            <a:r>
              <a:rPr lang="en-US" sz="2400" b="0" i="1" dirty="0" smtClean="0"/>
              <a:t>that can be arduous</a:t>
            </a:r>
            <a:r>
              <a:rPr lang="en-US" sz="2400" b="0" i="1" dirty="0"/>
              <a:t>, </a:t>
            </a:r>
            <a:r>
              <a:rPr lang="en-US" sz="2400" b="0" i="1" dirty="0" smtClean="0"/>
              <a:t>slow, </a:t>
            </a:r>
            <a:r>
              <a:rPr lang="en-US" sz="2400" b="0" i="1" dirty="0"/>
              <a:t>and carried forward under great </a:t>
            </a:r>
            <a:r>
              <a:rPr lang="en-US" sz="2400" b="0" i="1" dirty="0" smtClean="0"/>
              <a:t>difficulties.  Often it is done </a:t>
            </a:r>
            <a:r>
              <a:rPr lang="en-US" sz="2400" b="0" i="1" dirty="0"/>
              <a:t>in blind ignorance of the forces released and of the results to be achieved.  But step by step the aspirant is led along the path of </a:t>
            </a:r>
            <a:r>
              <a:rPr lang="en-US" sz="2400" b="0" i="1" dirty="0" smtClean="0"/>
              <a:t>self-knowledge and development.  </a:t>
            </a:r>
            <a:r>
              <a:rPr lang="en-US" sz="2400" b="0" i="1" dirty="0"/>
              <a:t>His character and nature </a:t>
            </a:r>
            <a:r>
              <a:rPr lang="en-US" sz="2400" b="0" i="1" dirty="0" smtClean="0"/>
              <a:t>are </a:t>
            </a:r>
            <a:r>
              <a:rPr lang="en-US" sz="2400" b="0" i="1" dirty="0"/>
              <a:t>tested and tried until the qualities which characterize the form </a:t>
            </a:r>
            <a:r>
              <a:rPr lang="en-US" sz="2400" b="0" i="1" dirty="0" smtClean="0"/>
              <a:t>can be transmuted </a:t>
            </a:r>
            <a:r>
              <a:rPr lang="en-US" sz="2400" b="0" i="1" dirty="0"/>
              <a:t>into those which reveal the </a:t>
            </a:r>
            <a:r>
              <a:rPr lang="en-US" sz="2400" b="0" i="1" dirty="0" smtClean="0"/>
              <a:t>soul.</a:t>
            </a:r>
            <a:endParaRPr lang="en-US" sz="2400" b="0" i="1" dirty="0"/>
          </a:p>
          <a:p>
            <a:pPr marL="0" lvl="1" indent="0">
              <a:buNone/>
            </a:pPr>
            <a:endParaRPr lang="en-US" sz="2000" i="1" dirty="0"/>
          </a:p>
        </p:txBody>
      </p:sp>
      <p:sp>
        <p:nvSpPr>
          <p:cNvPr id="4" name="TextBox 3"/>
          <p:cNvSpPr txBox="1"/>
          <p:nvPr/>
        </p:nvSpPr>
        <p:spPr>
          <a:xfrm>
            <a:off x="5638800" y="6172200"/>
            <a:ext cx="3276600" cy="646331"/>
          </a:xfrm>
          <a:prstGeom prst="rect">
            <a:avLst/>
          </a:prstGeom>
          <a:noFill/>
        </p:spPr>
        <p:txBody>
          <a:bodyPr wrap="square" rtlCol="0">
            <a:spAutoFit/>
          </a:bodyPr>
          <a:lstStyle/>
          <a:p>
            <a:pPr algn="r"/>
            <a:r>
              <a:rPr lang="en-US" dirty="0" smtClean="0">
                <a:solidFill>
                  <a:srgbClr val="C00000"/>
                </a:solidFill>
              </a:rPr>
              <a:t>Paraphrased from </a:t>
            </a:r>
          </a:p>
          <a:p>
            <a:pPr algn="r"/>
            <a:r>
              <a:rPr lang="en-US" dirty="0" err="1" smtClean="0">
                <a:solidFill>
                  <a:srgbClr val="C00000"/>
                </a:solidFill>
              </a:rPr>
              <a:t>LoH</a:t>
            </a:r>
            <a:r>
              <a:rPr lang="en-US" dirty="0" smtClean="0">
                <a:solidFill>
                  <a:srgbClr val="C00000"/>
                </a:solidFill>
              </a:rPr>
              <a:t> p 225 &amp; 229</a:t>
            </a:r>
            <a:endParaRPr lang="en-US" dirty="0">
              <a:solidFill>
                <a:srgbClr val="C00000"/>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24200" y="6172200"/>
            <a:ext cx="2165350" cy="571500"/>
          </a:xfrm>
          <a:prstGeom prst="rect">
            <a:avLst/>
          </a:prstGeom>
        </p:spPr>
      </p:pic>
    </p:spTree>
    <p:extLst>
      <p:ext uri="{BB962C8B-B14F-4D97-AF65-F5344CB8AC3E}">
        <p14:creationId xmlns:p14="http://schemas.microsoft.com/office/powerpoint/2010/main" xmlns="" val="37481213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76200"/>
            <a:ext cx="6512511" cy="1143000"/>
          </a:xfrm>
        </p:spPr>
        <p:txBody>
          <a:bodyPr/>
          <a:lstStyle/>
          <a:p>
            <a:pPr marL="0" indent="0" algn="ctr">
              <a:buNone/>
            </a:pPr>
            <a:r>
              <a:rPr lang="en-US" cap="none" dirty="0" smtClean="0">
                <a:solidFill>
                  <a:srgbClr val="C00000"/>
                </a:solidFill>
              </a:rPr>
              <a:t>Hercules, the Disciple</a:t>
            </a:r>
            <a:endParaRPr lang="en-US" cap="none" dirty="0">
              <a:solidFill>
                <a:srgbClr val="C00000"/>
              </a:solidFill>
            </a:endParaRPr>
          </a:p>
        </p:txBody>
      </p:sp>
      <p:sp>
        <p:nvSpPr>
          <p:cNvPr id="3" name="Content Placeholder 2"/>
          <p:cNvSpPr>
            <a:spLocks noGrp="1"/>
          </p:cNvSpPr>
          <p:nvPr>
            <p:ph idx="1"/>
          </p:nvPr>
        </p:nvSpPr>
        <p:spPr>
          <a:xfrm>
            <a:off x="609600" y="1295400"/>
            <a:ext cx="7520940" cy="4038600"/>
          </a:xfrm>
        </p:spPr>
        <p:txBody>
          <a:bodyPr>
            <a:normAutofit lnSpcReduction="10000"/>
          </a:bodyPr>
          <a:lstStyle/>
          <a:p>
            <a:pPr indent="0">
              <a:spcBef>
                <a:spcPts val="0"/>
              </a:spcBef>
              <a:buNone/>
            </a:pPr>
            <a:r>
              <a:rPr lang="en-US" sz="2000" b="0" i="1" dirty="0" smtClean="0">
                <a:solidFill>
                  <a:srgbClr val="C00000"/>
                </a:solidFill>
              </a:rPr>
              <a:t> </a:t>
            </a:r>
          </a:p>
          <a:p>
            <a:pPr indent="0">
              <a:spcBef>
                <a:spcPts val="0"/>
              </a:spcBef>
              <a:buNone/>
            </a:pPr>
            <a:r>
              <a:rPr lang="en-US" sz="2000" b="0" i="1" dirty="0" smtClean="0">
                <a:solidFill>
                  <a:srgbClr val="C00000"/>
                </a:solidFill>
              </a:rPr>
              <a:t>  </a:t>
            </a:r>
            <a:r>
              <a:rPr lang="en-US" sz="2000" b="0" dirty="0" smtClean="0"/>
              <a:t>“What is the soul, O Teacher?  Tell me truth.”</a:t>
            </a:r>
          </a:p>
          <a:p>
            <a:pPr indent="0">
              <a:spcBef>
                <a:spcPts val="0"/>
              </a:spcBef>
              <a:buNone/>
            </a:pPr>
            <a:endParaRPr lang="en-US" sz="2000" b="0" i="1" dirty="0" smtClean="0">
              <a:solidFill>
                <a:srgbClr val="C00000"/>
              </a:solidFill>
            </a:endParaRPr>
          </a:p>
          <a:p>
            <a:pPr indent="0">
              <a:spcBef>
                <a:spcPts val="0"/>
              </a:spcBef>
              <a:buNone/>
            </a:pPr>
            <a:r>
              <a:rPr lang="en-US" sz="2000" b="0" i="1" dirty="0" smtClean="0"/>
              <a:t>   </a:t>
            </a:r>
            <a:r>
              <a:rPr lang="en-US" sz="2000" b="0" i="1" dirty="0" smtClean="0">
                <a:solidFill>
                  <a:schemeClr val="accent2">
                    <a:lumMod val="75000"/>
                  </a:schemeClr>
                </a:solidFill>
              </a:rPr>
              <a:t>“That soul of yours, you shall discover as you do your task, and find and use the nature which is yours.  Who are your parents?  Tell me this, my son.”</a:t>
            </a:r>
          </a:p>
          <a:p>
            <a:pPr indent="0">
              <a:spcBef>
                <a:spcPts val="0"/>
              </a:spcBef>
              <a:buNone/>
            </a:pPr>
            <a:endParaRPr lang="en-US" sz="2000" b="0" i="1" dirty="0" smtClean="0">
              <a:solidFill>
                <a:srgbClr val="0000FF"/>
              </a:solidFill>
            </a:endParaRPr>
          </a:p>
          <a:p>
            <a:pPr indent="0">
              <a:spcBef>
                <a:spcPts val="0"/>
              </a:spcBef>
              <a:buNone/>
            </a:pPr>
            <a:r>
              <a:rPr lang="en-US" sz="2000" b="0" dirty="0" smtClean="0"/>
              <a:t>“My father is divine.  I know him not, except that, in myself, I know I am his son.  My mother is an earthly one.  I know her well and she has made me what you see.  Likewise, O Teacher of my life, I am also one of twins.  There is another one, like unto me.  I also know him well, yet know him not.  One is of the earth, thus earthly; the other is a son of God.”</a:t>
            </a:r>
            <a:endParaRPr lang="en-US" sz="2000" b="0" dirty="0"/>
          </a:p>
          <a:p>
            <a:pPr marL="0" lvl="1" indent="0">
              <a:buNone/>
            </a:pPr>
            <a:endParaRPr lang="en-US" sz="2000" i="1" dirty="0"/>
          </a:p>
        </p:txBody>
      </p:sp>
      <p:sp>
        <p:nvSpPr>
          <p:cNvPr id="4" name="TextBox 3"/>
          <p:cNvSpPr txBox="1"/>
          <p:nvPr/>
        </p:nvSpPr>
        <p:spPr>
          <a:xfrm>
            <a:off x="5638800" y="6172200"/>
            <a:ext cx="3276600" cy="646331"/>
          </a:xfrm>
          <a:prstGeom prst="rect">
            <a:avLst/>
          </a:prstGeom>
          <a:noFill/>
        </p:spPr>
        <p:txBody>
          <a:bodyPr wrap="square" rtlCol="0">
            <a:spAutoFit/>
          </a:bodyPr>
          <a:lstStyle/>
          <a:p>
            <a:endParaRPr lang="en-US" dirty="0" smtClean="0">
              <a:solidFill>
                <a:srgbClr val="C00000"/>
              </a:solidFill>
            </a:endParaRPr>
          </a:p>
          <a:p>
            <a:pPr algn="r"/>
            <a:r>
              <a:rPr lang="en-US" dirty="0" err="1" smtClean="0">
                <a:solidFill>
                  <a:srgbClr val="C00000"/>
                </a:solidFill>
              </a:rPr>
              <a:t>LoH</a:t>
            </a:r>
            <a:r>
              <a:rPr lang="en-US" dirty="0" smtClean="0">
                <a:solidFill>
                  <a:srgbClr val="C00000"/>
                </a:solidFill>
              </a:rPr>
              <a:t> p 14</a:t>
            </a:r>
            <a:endParaRPr lang="en-US" dirty="0">
              <a:solidFill>
                <a:srgbClr val="C00000"/>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24200" y="6172200"/>
            <a:ext cx="2165350" cy="571500"/>
          </a:xfrm>
          <a:prstGeom prst="rect">
            <a:avLst/>
          </a:prstGeom>
        </p:spPr>
      </p:pic>
    </p:spTree>
    <p:extLst>
      <p:ext uri="{BB962C8B-B14F-4D97-AF65-F5344CB8AC3E}">
        <p14:creationId xmlns:p14="http://schemas.microsoft.com/office/powerpoint/2010/main" xmlns="" val="2954379986"/>
      </p:ext>
    </p:extLst>
  </p:cSld>
  <p:clrMapOvr>
    <a:masterClrMapping/>
  </p:clrMapOvr>
  <p:timing>
    <p:tnLst>
      <p:par>
        <p:cTn id="1" dur="indefinite" restart="never" nodeType="tmRoot"/>
      </p:par>
    </p:tnLst>
  </p:timing>
</p:sld>
</file>

<file path=ppt/theme/theme1.xml><?xml version="1.0" encoding="utf-8"?>
<a:theme xmlns:a="http://schemas.openxmlformats.org/drawingml/2006/main" name="New Template (blue font)">
  <a:themeElements>
    <a:clrScheme name="Custom 4">
      <a:dk1>
        <a:srgbClr val="00008F"/>
      </a:dk1>
      <a:lt1>
        <a:sysClr val="window" lastClr="FFFFFF"/>
      </a:lt1>
      <a:dk2>
        <a:srgbClr val="0000BF"/>
      </a:dk2>
      <a:lt2>
        <a:srgbClr val="FFFFFF"/>
      </a:lt2>
      <a:accent1>
        <a:srgbClr val="548DD4"/>
      </a:accent1>
      <a:accent2>
        <a:srgbClr val="6565FF"/>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rebuchet MS"/>
        <a:ea typeface=""/>
        <a:cs typeface=""/>
      </a:majorFont>
      <a:minorFont>
        <a:latin typeface="Trebuchet MS"/>
        <a:ea typeface=""/>
        <a:cs typeface=""/>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 Template (blue font)</Template>
  <TotalTime>1432</TotalTime>
  <Words>699</Words>
  <Application>Microsoft Office PowerPoint</Application>
  <PresentationFormat>On-screen Show (4:3)</PresentationFormat>
  <Paragraphs>122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New Template (blue font)</vt:lpstr>
      <vt:lpstr>Slide 1</vt:lpstr>
      <vt:lpstr>Webinar Noise Protocols</vt:lpstr>
      <vt:lpstr>Some Admin Notes:</vt:lpstr>
      <vt:lpstr>Introductions</vt:lpstr>
      <vt:lpstr>Mantra for Group Fusion</vt:lpstr>
      <vt:lpstr>Slide 6</vt:lpstr>
      <vt:lpstr>Why Study the Hercules Myth?</vt:lpstr>
      <vt:lpstr>The Twelve Labors</vt:lpstr>
      <vt:lpstr>Hercules, the Disciple</vt:lpstr>
      <vt:lpstr>Link between Myth and Sign</vt:lpstr>
      <vt:lpstr>Progress through the Signs</vt:lpstr>
      <vt:lpstr>Hercules on the Path</vt:lpstr>
      <vt:lpstr>From the Faculty</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dc:creator>
  <cp:lastModifiedBy>BL</cp:lastModifiedBy>
  <cp:revision>93</cp:revision>
  <dcterms:created xsi:type="dcterms:W3CDTF">2013-01-12T14:25:59Z</dcterms:created>
  <dcterms:modified xsi:type="dcterms:W3CDTF">2013-03-02T22:30:07Z</dcterms:modified>
</cp:coreProperties>
</file>