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avi" ContentType="video/x-msvideo"/>
  <Default Extension="gif" ContentType="video/unknow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9" r:id="rId3"/>
    <p:sldId id="260" r:id="rId4"/>
    <p:sldId id="261" r:id="rId5"/>
    <p:sldId id="262" r:id="rId6"/>
    <p:sldId id="263" r:id="rId7"/>
    <p:sldId id="264" r:id="rId8"/>
    <p:sldId id="265" r:id="rId9"/>
    <p:sldId id="266" r:id="rId10"/>
    <p:sldId id="267" r:id="rId11"/>
    <p:sldId id="268" r:id="rId12"/>
    <p:sldId id="293" r:id="rId13"/>
    <p:sldId id="291" r:id="rId14"/>
    <p:sldId id="270" r:id="rId15"/>
    <p:sldId id="271" r:id="rId16"/>
    <p:sldId id="272" r:id="rId17"/>
    <p:sldId id="294" r:id="rId18"/>
    <p:sldId id="290" r:id="rId19"/>
    <p:sldId id="275" r:id="rId20"/>
    <p:sldId id="276" r:id="rId21"/>
    <p:sldId id="277" r:id="rId22"/>
    <p:sldId id="278" r:id="rId23"/>
    <p:sldId id="279" r:id="rId24"/>
    <p:sldId id="280" r:id="rId25"/>
    <p:sldId id="281" r:id="rId26"/>
    <p:sldId id="282" r:id="rId27"/>
    <p:sldId id="283" r:id="rId28"/>
    <p:sldId id="287" r:id="rId29"/>
    <p:sldId id="295" r:id="rId30"/>
    <p:sldId id="28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96" y="2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CBA25F-75C0-44B6-BFC8-49CC8C497FE7}" type="datetimeFigureOut">
              <a:rPr lang="en-US" smtClean="0"/>
              <a:t>2/24/2018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BDCD00-F9E2-4487-A92A-38C9D7413EEF}" type="slidenum">
              <a:rPr lang="en-US" smtClean="0"/>
              <a:t>‹#›</a:t>
            </a:fld>
            <a:endParaRPr lang="en-US"/>
          </a:p>
        </p:txBody>
      </p:sp>
    </p:spTree>
    <p:extLst>
      <p:ext uri="{BB962C8B-B14F-4D97-AF65-F5344CB8AC3E}">
        <p14:creationId xmlns:p14="http://schemas.microsoft.com/office/powerpoint/2010/main" val="674337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 Cell Phones  2. effective member of a group</a:t>
            </a:r>
          </a:p>
        </p:txBody>
      </p:sp>
      <p:sp>
        <p:nvSpPr>
          <p:cNvPr id="4" name="Slide Number Placeholder 3"/>
          <p:cNvSpPr>
            <a:spLocks noGrp="1"/>
          </p:cNvSpPr>
          <p:nvPr>
            <p:ph type="sldNum" sz="quarter" idx="10"/>
          </p:nvPr>
        </p:nvSpPr>
        <p:spPr/>
        <p:txBody>
          <a:bodyPr/>
          <a:lstStyle/>
          <a:p>
            <a:fld id="{12775439-93A1-4EDE-95BD-3624A45EBDAF}" type="slidenum">
              <a:rPr lang="en-US" smtClean="0"/>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0278C9-0DD1-4F3A-A747-ABD97D1FF538}"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90122-5F65-4F8F-99EE-B603A2CC1F6B}" type="slidenum">
              <a:rPr lang="en-US" smtClean="0"/>
              <a:t>‹#›</a:t>
            </a:fld>
            <a:endParaRPr lang="en-US"/>
          </a:p>
        </p:txBody>
      </p:sp>
    </p:spTree>
    <p:extLst>
      <p:ext uri="{BB962C8B-B14F-4D97-AF65-F5344CB8AC3E}">
        <p14:creationId xmlns:p14="http://schemas.microsoft.com/office/powerpoint/2010/main" val="2841452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0278C9-0DD1-4F3A-A747-ABD97D1FF538}"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90122-5F65-4F8F-99EE-B603A2CC1F6B}" type="slidenum">
              <a:rPr lang="en-US" smtClean="0"/>
              <a:t>‹#›</a:t>
            </a:fld>
            <a:endParaRPr lang="en-US"/>
          </a:p>
        </p:txBody>
      </p:sp>
    </p:spTree>
    <p:extLst>
      <p:ext uri="{BB962C8B-B14F-4D97-AF65-F5344CB8AC3E}">
        <p14:creationId xmlns:p14="http://schemas.microsoft.com/office/powerpoint/2010/main" val="3727442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0278C9-0DD1-4F3A-A747-ABD97D1FF538}"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90122-5F65-4F8F-99EE-B603A2CC1F6B}" type="slidenum">
              <a:rPr lang="en-US" smtClean="0"/>
              <a:t>‹#›</a:t>
            </a:fld>
            <a:endParaRPr lang="en-US"/>
          </a:p>
        </p:txBody>
      </p:sp>
    </p:spTree>
    <p:extLst>
      <p:ext uri="{BB962C8B-B14F-4D97-AF65-F5344CB8AC3E}">
        <p14:creationId xmlns:p14="http://schemas.microsoft.com/office/powerpoint/2010/main" val="479248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0278C9-0DD1-4F3A-A747-ABD97D1FF538}"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90122-5F65-4F8F-99EE-B603A2CC1F6B}" type="slidenum">
              <a:rPr lang="en-US" smtClean="0"/>
              <a:t>‹#›</a:t>
            </a:fld>
            <a:endParaRPr lang="en-US"/>
          </a:p>
        </p:txBody>
      </p:sp>
    </p:spTree>
    <p:extLst>
      <p:ext uri="{BB962C8B-B14F-4D97-AF65-F5344CB8AC3E}">
        <p14:creationId xmlns:p14="http://schemas.microsoft.com/office/powerpoint/2010/main" val="3470686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0278C9-0DD1-4F3A-A747-ABD97D1FF538}" type="datetimeFigureOut">
              <a:rPr lang="en-US" smtClean="0"/>
              <a:t>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90122-5F65-4F8F-99EE-B603A2CC1F6B}" type="slidenum">
              <a:rPr lang="en-US" smtClean="0"/>
              <a:t>‹#›</a:t>
            </a:fld>
            <a:endParaRPr lang="en-US"/>
          </a:p>
        </p:txBody>
      </p:sp>
    </p:spTree>
    <p:extLst>
      <p:ext uri="{BB962C8B-B14F-4D97-AF65-F5344CB8AC3E}">
        <p14:creationId xmlns:p14="http://schemas.microsoft.com/office/powerpoint/2010/main" val="3362196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0278C9-0DD1-4F3A-A747-ABD97D1FF538}" type="datetimeFigureOut">
              <a:rPr lang="en-US" smtClean="0"/>
              <a:t>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590122-5F65-4F8F-99EE-B603A2CC1F6B}" type="slidenum">
              <a:rPr lang="en-US" smtClean="0"/>
              <a:t>‹#›</a:t>
            </a:fld>
            <a:endParaRPr lang="en-US"/>
          </a:p>
        </p:txBody>
      </p:sp>
    </p:spTree>
    <p:extLst>
      <p:ext uri="{BB962C8B-B14F-4D97-AF65-F5344CB8AC3E}">
        <p14:creationId xmlns:p14="http://schemas.microsoft.com/office/powerpoint/2010/main" val="351905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0278C9-0DD1-4F3A-A747-ABD97D1FF538}" type="datetimeFigureOut">
              <a:rPr lang="en-US" smtClean="0"/>
              <a:t>2/24/2018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590122-5F65-4F8F-99EE-B603A2CC1F6B}" type="slidenum">
              <a:rPr lang="en-US" smtClean="0"/>
              <a:t>‹#›</a:t>
            </a:fld>
            <a:endParaRPr lang="en-US"/>
          </a:p>
        </p:txBody>
      </p:sp>
    </p:spTree>
    <p:extLst>
      <p:ext uri="{BB962C8B-B14F-4D97-AF65-F5344CB8AC3E}">
        <p14:creationId xmlns:p14="http://schemas.microsoft.com/office/powerpoint/2010/main" val="2477146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0278C9-0DD1-4F3A-A747-ABD97D1FF538}" type="datetimeFigureOut">
              <a:rPr lang="en-US" smtClean="0"/>
              <a:t>2/24/2018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590122-5F65-4F8F-99EE-B603A2CC1F6B}" type="slidenum">
              <a:rPr lang="en-US" smtClean="0"/>
              <a:t>‹#›</a:t>
            </a:fld>
            <a:endParaRPr lang="en-US"/>
          </a:p>
        </p:txBody>
      </p:sp>
    </p:spTree>
    <p:extLst>
      <p:ext uri="{BB962C8B-B14F-4D97-AF65-F5344CB8AC3E}">
        <p14:creationId xmlns:p14="http://schemas.microsoft.com/office/powerpoint/2010/main" val="418653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0278C9-0DD1-4F3A-A747-ABD97D1FF538}" type="datetimeFigureOut">
              <a:rPr lang="en-US" smtClean="0"/>
              <a:t>2/24/2018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590122-5F65-4F8F-99EE-B603A2CC1F6B}" type="slidenum">
              <a:rPr lang="en-US" smtClean="0"/>
              <a:t>‹#›</a:t>
            </a:fld>
            <a:endParaRPr lang="en-US"/>
          </a:p>
        </p:txBody>
      </p:sp>
    </p:spTree>
    <p:extLst>
      <p:ext uri="{BB962C8B-B14F-4D97-AF65-F5344CB8AC3E}">
        <p14:creationId xmlns:p14="http://schemas.microsoft.com/office/powerpoint/2010/main" val="470901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0278C9-0DD1-4F3A-A747-ABD97D1FF538}" type="datetimeFigureOut">
              <a:rPr lang="en-US" smtClean="0"/>
              <a:t>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590122-5F65-4F8F-99EE-B603A2CC1F6B}" type="slidenum">
              <a:rPr lang="en-US" smtClean="0"/>
              <a:t>‹#›</a:t>
            </a:fld>
            <a:endParaRPr lang="en-US"/>
          </a:p>
        </p:txBody>
      </p:sp>
    </p:spTree>
    <p:extLst>
      <p:ext uri="{BB962C8B-B14F-4D97-AF65-F5344CB8AC3E}">
        <p14:creationId xmlns:p14="http://schemas.microsoft.com/office/powerpoint/2010/main" val="399183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0278C9-0DD1-4F3A-A747-ABD97D1FF538}" type="datetimeFigureOut">
              <a:rPr lang="en-US" smtClean="0"/>
              <a:t>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590122-5F65-4F8F-99EE-B603A2CC1F6B}" type="slidenum">
              <a:rPr lang="en-US" smtClean="0"/>
              <a:t>‹#›</a:t>
            </a:fld>
            <a:endParaRPr lang="en-US"/>
          </a:p>
        </p:txBody>
      </p:sp>
    </p:spTree>
    <p:extLst>
      <p:ext uri="{BB962C8B-B14F-4D97-AF65-F5344CB8AC3E}">
        <p14:creationId xmlns:p14="http://schemas.microsoft.com/office/powerpoint/2010/main" val="2611262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0278C9-0DD1-4F3A-A747-ABD97D1FF538}" type="datetimeFigureOut">
              <a:rPr lang="en-US" smtClean="0"/>
              <a:t>2/24/2018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90122-5F65-4F8F-99EE-B603A2CC1F6B}" type="slidenum">
              <a:rPr lang="en-US" smtClean="0"/>
              <a:t>‹#›</a:t>
            </a:fld>
            <a:endParaRPr lang="en-US"/>
          </a:p>
        </p:txBody>
      </p:sp>
    </p:spTree>
    <p:extLst>
      <p:ext uri="{BB962C8B-B14F-4D97-AF65-F5344CB8AC3E}">
        <p14:creationId xmlns:p14="http://schemas.microsoft.com/office/powerpoint/2010/main" val="345722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astrolog.org/astrolog/ast3d.ht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gif"/><Relationship Id="rId1" Type="http://schemas.microsoft.com/office/2007/relationships/media" Target="../media/media2.gif"/><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hyperlink" Target="http://simplysacredspaces.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www.aksdp.net/07_72faces/72toc.ht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5.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gif"/><Relationship Id="rId1" Type="http://schemas.microsoft.com/office/2007/relationships/media" Target="../media/media3.gif"/><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B5BB5-5431-43A3-9B1C-0A484A2F08E6}"/>
              </a:ext>
            </a:extLst>
          </p:cNvPr>
          <p:cNvPicPr>
            <a:picLocks noChangeAspect="1"/>
          </p:cNvPicPr>
          <p:nvPr/>
        </p:nvPicPr>
        <p:blipFill>
          <a:blip r:embed="rId2"/>
          <a:stretch>
            <a:fillRect/>
          </a:stretch>
        </p:blipFill>
        <p:spPr>
          <a:xfrm>
            <a:off x="1181100" y="57150"/>
            <a:ext cx="6781800" cy="6743700"/>
          </a:xfrm>
          <a:prstGeom prst="rect">
            <a:avLst/>
          </a:prstGeom>
        </p:spPr>
      </p:pic>
    </p:spTree>
    <p:extLst>
      <p:ext uri="{BB962C8B-B14F-4D97-AF65-F5344CB8AC3E}">
        <p14:creationId xmlns:p14="http://schemas.microsoft.com/office/powerpoint/2010/main" val="298261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864B21-554F-4F5C-B800-31A911000065}"/>
              </a:ext>
            </a:extLst>
          </p:cNvPr>
          <p:cNvPicPr>
            <a:picLocks noChangeAspect="1"/>
          </p:cNvPicPr>
          <p:nvPr/>
        </p:nvPicPr>
        <p:blipFill>
          <a:blip r:embed="rId2"/>
          <a:stretch>
            <a:fillRect/>
          </a:stretch>
        </p:blipFill>
        <p:spPr>
          <a:xfrm>
            <a:off x="2366962" y="952500"/>
            <a:ext cx="4410075" cy="4953000"/>
          </a:xfrm>
          <a:prstGeom prst="rect">
            <a:avLst/>
          </a:prstGeom>
        </p:spPr>
      </p:pic>
    </p:spTree>
    <p:extLst>
      <p:ext uri="{BB962C8B-B14F-4D97-AF65-F5344CB8AC3E}">
        <p14:creationId xmlns:p14="http://schemas.microsoft.com/office/powerpoint/2010/main" val="993397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D0EB8A-E2CF-4A2B-8013-157D0899FFCE}"/>
              </a:ext>
            </a:extLst>
          </p:cNvPr>
          <p:cNvPicPr>
            <a:picLocks noChangeAspect="1"/>
          </p:cNvPicPr>
          <p:nvPr/>
        </p:nvPicPr>
        <p:blipFill>
          <a:blip r:embed="rId2"/>
          <a:stretch>
            <a:fillRect/>
          </a:stretch>
        </p:blipFill>
        <p:spPr>
          <a:xfrm>
            <a:off x="1128811" y="0"/>
            <a:ext cx="6886378" cy="6858000"/>
          </a:xfrm>
          <a:prstGeom prst="rect">
            <a:avLst/>
          </a:prstGeom>
        </p:spPr>
      </p:pic>
    </p:spTree>
    <p:extLst>
      <p:ext uri="{BB962C8B-B14F-4D97-AF65-F5344CB8AC3E}">
        <p14:creationId xmlns:p14="http://schemas.microsoft.com/office/powerpoint/2010/main" val="165576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Hover your mouse over the image on the next slide to bring up the "play" button at the bottom of the image, then click the play arrow.</a:t>
            </a:r>
          </a:p>
        </p:txBody>
      </p:sp>
    </p:spTree>
    <p:extLst>
      <p:ext uri="{BB962C8B-B14F-4D97-AF65-F5344CB8AC3E}">
        <p14:creationId xmlns:p14="http://schemas.microsoft.com/office/powerpoint/2010/main" val="90353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olden Vortex (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228600"/>
            <a:ext cx="6248400" cy="6248400"/>
          </a:xfrm>
          <a:prstGeom prst="rect">
            <a:avLst/>
          </a:prstGeom>
        </p:spPr>
      </p:pic>
    </p:spTree>
    <p:extLst>
      <p:ext uri="{BB962C8B-B14F-4D97-AF65-F5344CB8AC3E}">
        <p14:creationId xmlns:p14="http://schemas.microsoft.com/office/powerpoint/2010/main" val="37023559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buNone/>
            </a:pPr>
            <a:r>
              <a:rPr lang="en-US" dirty="0"/>
              <a:t>                               </a:t>
            </a:r>
            <a:r>
              <a:rPr lang="en-US" b="1" dirty="0"/>
              <a:t>Virtual Reality</a:t>
            </a:r>
          </a:p>
        </p:txBody>
      </p:sp>
    </p:spTree>
    <p:extLst>
      <p:ext uri="{BB962C8B-B14F-4D97-AF65-F5344CB8AC3E}">
        <p14:creationId xmlns:p14="http://schemas.microsoft.com/office/powerpoint/2010/main" val="58805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sz="9600" dirty="0"/>
              <a:t>             2</a:t>
            </a:r>
          </a:p>
        </p:txBody>
      </p:sp>
    </p:spTree>
    <p:extLst>
      <p:ext uri="{BB962C8B-B14F-4D97-AF65-F5344CB8AC3E}">
        <p14:creationId xmlns:p14="http://schemas.microsoft.com/office/powerpoint/2010/main" val="3772166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Walter Pullen </a:t>
            </a:r>
            <a:r>
              <a:rPr lang="en-US" b="1" dirty="0" err="1"/>
              <a:t>astrolog</a:t>
            </a:r>
            <a:endParaRPr lang="en-US" b="1" dirty="0"/>
          </a:p>
        </p:txBody>
      </p:sp>
      <p:sp>
        <p:nvSpPr>
          <p:cNvPr id="3" name="Content Placeholder 2"/>
          <p:cNvSpPr>
            <a:spLocks noGrp="1"/>
          </p:cNvSpPr>
          <p:nvPr>
            <p:ph idx="1"/>
          </p:nvPr>
        </p:nvSpPr>
        <p:spPr/>
        <p:txBody>
          <a:bodyPr>
            <a:normAutofit fontScale="77500" lnSpcReduction="20000"/>
          </a:bodyPr>
          <a:lstStyle/>
          <a:p>
            <a:r>
              <a:rPr lang="en-US" dirty="0">
                <a:hlinkClick r:id="rId2"/>
              </a:rPr>
              <a:t>http://www.astrolog.org/astrolog/ast3d.htm</a:t>
            </a:r>
            <a:endParaRPr lang="en-US" dirty="0"/>
          </a:p>
          <a:p>
            <a:endParaRPr lang="en-US" sz="2400" dirty="0"/>
          </a:p>
          <a:p>
            <a:r>
              <a:rPr lang="en-US" b="1" dirty="0"/>
              <a:t>“The concept of three dimensional houses or "3D houses" refers to a method of placing planets in one of the 12 astrological houses that requires considering the planet's latitude in addition to its zodiac position longitude. All the various classic systems of house division (e.g. </a:t>
            </a:r>
            <a:r>
              <a:rPr lang="en-US" b="1" dirty="0" err="1"/>
              <a:t>Placidus</a:t>
            </a:r>
            <a:r>
              <a:rPr lang="en-US" b="1" dirty="0"/>
              <a:t>) attempt to define a single zodiac position for each house cusp. That model is simple and easy to work with, however it's limited because it doesn't take into account the third dimension, or a planet's ecliptic latitude. "3D houses" is not a standard system of house division like others, because it goes beyond the old model of picking a single zodiac position for each house cusp.”</a:t>
            </a:r>
          </a:p>
        </p:txBody>
      </p:sp>
    </p:spTree>
    <p:extLst>
      <p:ext uri="{BB962C8B-B14F-4D97-AF65-F5344CB8AC3E}">
        <p14:creationId xmlns:p14="http://schemas.microsoft.com/office/powerpoint/2010/main" val="318299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Hover your mouse over the image on the next slide to bring up the "play" button at the bottom of the image, then click the play arrow.</a:t>
            </a:r>
          </a:p>
        </p:txBody>
      </p:sp>
    </p:spTree>
    <p:extLst>
      <p:ext uri="{BB962C8B-B14F-4D97-AF65-F5344CB8AC3E}">
        <p14:creationId xmlns:p14="http://schemas.microsoft.com/office/powerpoint/2010/main" val="3448387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phere[1].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 y="0"/>
            <a:ext cx="6858000" cy="6858000"/>
          </a:xfrm>
          <a:prstGeom prst="rect">
            <a:avLst/>
          </a:prstGeom>
        </p:spPr>
      </p:pic>
    </p:spTree>
    <p:extLst>
      <p:ext uri="{BB962C8B-B14F-4D97-AF65-F5344CB8AC3E}">
        <p14:creationId xmlns:p14="http://schemas.microsoft.com/office/powerpoint/2010/main" val="37979762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Lynda </a:t>
            </a:r>
            <a:r>
              <a:rPr lang="en-US" b="1" dirty="0" err="1"/>
              <a:t>Vugler</a:t>
            </a:r>
            <a:endParaRPr lang="en-US" b="1" dirty="0"/>
          </a:p>
        </p:txBody>
      </p:sp>
      <p:sp>
        <p:nvSpPr>
          <p:cNvPr id="3" name="Content Placeholder 2"/>
          <p:cNvSpPr>
            <a:spLocks noGrp="1"/>
          </p:cNvSpPr>
          <p:nvPr>
            <p:ph idx="1"/>
          </p:nvPr>
        </p:nvSpPr>
        <p:spPr/>
        <p:txBody>
          <a:bodyPr>
            <a:normAutofit fontScale="55000" lnSpcReduction="20000"/>
          </a:bodyPr>
          <a:lstStyle/>
          <a:p>
            <a:r>
              <a:rPr lang="en-US" dirty="0">
                <a:hlinkClick r:id="rId2"/>
              </a:rPr>
              <a:t>http://simplysacredspaces.com/</a:t>
            </a:r>
            <a:endParaRPr lang="en-US" dirty="0"/>
          </a:p>
          <a:p>
            <a:r>
              <a:rPr lang="en-US" dirty="0"/>
              <a:t>7 Schemes, 7 Chains 7  Globes 7 Rounds</a:t>
            </a:r>
          </a:p>
          <a:p>
            <a:endParaRPr lang="en-US" sz="4200" b="1" dirty="0"/>
          </a:p>
          <a:p>
            <a:r>
              <a:rPr lang="en-US" sz="4200" b="1" dirty="0"/>
              <a:t>When, therefore, the esoteric side of astrology, and of mystical geometry, has been studied, and alliance has been made between these two sciences, a flood of light will be thrown upon this matter of the intelligent principle; when the inner workings of the Law of Cause and Effect (the law whereby the </a:t>
            </a:r>
            <a:r>
              <a:rPr lang="en-US" sz="4200" b="1" dirty="0" err="1"/>
              <a:t>Lipika</a:t>
            </a:r>
            <a:r>
              <a:rPr lang="en-US" sz="4200" b="1" dirty="0"/>
              <a:t> Lords govern all Their action) is better comprehended, </a:t>
            </a:r>
            <a:r>
              <a:rPr lang="en-US" sz="4200" b="1" dirty="0">
                <a:solidFill>
                  <a:srgbClr val="FF0000"/>
                </a:solidFill>
              </a:rPr>
              <a:t>then—and then only—will the sons of men be able to study with profit  the place of </a:t>
            </a:r>
            <a:r>
              <a:rPr lang="en-US" sz="4200" b="1" dirty="0" err="1">
                <a:solidFill>
                  <a:srgbClr val="FF0000"/>
                </a:solidFill>
              </a:rPr>
              <a:t>manas</a:t>
            </a:r>
            <a:r>
              <a:rPr lang="en-US" sz="4200" b="1" dirty="0">
                <a:solidFill>
                  <a:srgbClr val="FF0000"/>
                </a:solidFill>
              </a:rPr>
              <a:t> in the evolutionary scheme</a:t>
            </a:r>
            <a:r>
              <a:rPr lang="en-US" sz="4200" b="1" dirty="0"/>
              <a:t>…. </a:t>
            </a:r>
          </a:p>
          <a:p>
            <a:r>
              <a:rPr lang="en-US" sz="4200" b="1" dirty="0"/>
              <a:t>Until the intuition is better developed in the average man, the very principle of </a:t>
            </a:r>
            <a:r>
              <a:rPr lang="en-US" sz="4200" b="1" dirty="0" err="1"/>
              <a:t>manas</a:t>
            </a:r>
            <a:r>
              <a:rPr lang="en-US" sz="4200" b="1" dirty="0"/>
              <a:t> itself forms a barrier to its due understanding.  (TCF 397-8) </a:t>
            </a:r>
          </a:p>
          <a:p>
            <a:r>
              <a:rPr lang="en-US" sz="4200" b="1" dirty="0"/>
              <a:t>Sound- Color-Light- Vibration - Number</a:t>
            </a:r>
          </a:p>
        </p:txBody>
      </p:sp>
    </p:spTree>
    <p:extLst>
      <p:ext uri="{BB962C8B-B14F-4D97-AF65-F5344CB8AC3E}">
        <p14:creationId xmlns:p14="http://schemas.microsoft.com/office/powerpoint/2010/main" val="2975463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4525963"/>
          </a:xfrm>
        </p:spPr>
        <p:txBody>
          <a:bodyPr>
            <a:normAutofit/>
          </a:bodyPr>
          <a:lstStyle/>
          <a:p>
            <a:pPr>
              <a:buNone/>
            </a:pPr>
            <a:r>
              <a:rPr lang="en-US" b="1" dirty="0"/>
              <a:t>   “Disciples, during the early stages of their training, are apt to regard energy as a pool or a reservoir upon which they can learn to draw, thus appropriating a quota of that energy for their need, their service and their use. But energy is fluid and in motion; we live in a veritable sea of moving forces, qualified in countless ways, conditioned by countless minds….” (DINA 2 p-133-3)</a:t>
            </a:r>
          </a:p>
        </p:txBody>
      </p:sp>
    </p:spTree>
    <p:extLst>
      <p:ext uri="{BB962C8B-B14F-4D97-AF65-F5344CB8AC3E}">
        <p14:creationId xmlns:p14="http://schemas.microsoft.com/office/powerpoint/2010/main" val="4011858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D0F8E8-26A9-44A1-B0E3-8C918E97BE6A}"/>
              </a:ext>
            </a:extLst>
          </p:cNvPr>
          <p:cNvPicPr>
            <a:picLocks noChangeAspect="1"/>
          </p:cNvPicPr>
          <p:nvPr/>
        </p:nvPicPr>
        <p:blipFill>
          <a:blip r:embed="rId2"/>
          <a:stretch>
            <a:fillRect/>
          </a:stretch>
        </p:blipFill>
        <p:spPr>
          <a:xfrm>
            <a:off x="223837" y="14287"/>
            <a:ext cx="8696325" cy="6829425"/>
          </a:xfrm>
          <a:prstGeom prst="rect">
            <a:avLst/>
          </a:prstGeom>
        </p:spPr>
      </p:pic>
    </p:spTree>
    <p:extLst>
      <p:ext uri="{BB962C8B-B14F-4D97-AF65-F5344CB8AC3E}">
        <p14:creationId xmlns:p14="http://schemas.microsoft.com/office/powerpoint/2010/main" val="1974168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Astrological key to the Secret Doctrine </a:t>
            </a:r>
            <a:br>
              <a:rPr lang="en-US" sz="3200" b="1" dirty="0"/>
            </a:br>
            <a:r>
              <a:rPr lang="en-US" sz="3200" b="1" dirty="0"/>
              <a:t>Stephen Douglas Pugh</a:t>
            </a:r>
          </a:p>
        </p:txBody>
      </p:sp>
      <p:sp>
        <p:nvSpPr>
          <p:cNvPr id="3" name="Content Placeholder 2"/>
          <p:cNvSpPr>
            <a:spLocks noGrp="1"/>
          </p:cNvSpPr>
          <p:nvPr>
            <p:ph idx="1"/>
          </p:nvPr>
        </p:nvSpPr>
        <p:spPr/>
        <p:txBody>
          <a:bodyPr/>
          <a:lstStyle/>
          <a:p>
            <a:r>
              <a:rPr lang="en-US" dirty="0">
                <a:hlinkClick r:id="rId2"/>
              </a:rPr>
              <a:t>http://www.aksdp.net/07_72faces/72toc.htm</a:t>
            </a:r>
            <a:endParaRPr lang="en-US" dirty="0"/>
          </a:p>
        </p:txBody>
      </p:sp>
    </p:spTree>
    <p:extLst>
      <p:ext uri="{BB962C8B-B14F-4D97-AF65-F5344CB8AC3E}">
        <p14:creationId xmlns:p14="http://schemas.microsoft.com/office/powerpoint/2010/main" val="4280937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720C18-8F61-4B21-8437-E80D464B2E5A}"/>
              </a:ext>
            </a:extLst>
          </p:cNvPr>
          <p:cNvPicPr>
            <a:picLocks noChangeAspect="1"/>
          </p:cNvPicPr>
          <p:nvPr/>
        </p:nvPicPr>
        <p:blipFill>
          <a:blip r:embed="rId2"/>
          <a:stretch>
            <a:fillRect/>
          </a:stretch>
        </p:blipFill>
        <p:spPr>
          <a:xfrm>
            <a:off x="42862" y="447675"/>
            <a:ext cx="9058275" cy="5962650"/>
          </a:xfrm>
          <a:prstGeom prst="rect">
            <a:avLst/>
          </a:prstGeom>
        </p:spPr>
      </p:pic>
    </p:spTree>
    <p:extLst>
      <p:ext uri="{BB962C8B-B14F-4D97-AF65-F5344CB8AC3E}">
        <p14:creationId xmlns:p14="http://schemas.microsoft.com/office/powerpoint/2010/main" val="3020777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9005A0-57D5-4230-860F-377C5B537DA0}"/>
              </a:ext>
            </a:extLst>
          </p:cNvPr>
          <p:cNvPicPr>
            <a:picLocks noChangeAspect="1"/>
          </p:cNvPicPr>
          <p:nvPr/>
        </p:nvPicPr>
        <p:blipFill>
          <a:blip r:embed="rId2"/>
          <a:stretch>
            <a:fillRect/>
          </a:stretch>
        </p:blipFill>
        <p:spPr>
          <a:xfrm>
            <a:off x="257175" y="266700"/>
            <a:ext cx="8629650" cy="6324600"/>
          </a:xfrm>
          <a:prstGeom prst="rect">
            <a:avLst/>
          </a:prstGeom>
        </p:spPr>
      </p:pic>
    </p:spTree>
    <p:extLst>
      <p:ext uri="{BB962C8B-B14F-4D97-AF65-F5344CB8AC3E}">
        <p14:creationId xmlns:p14="http://schemas.microsoft.com/office/powerpoint/2010/main" val="1383453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MDR rotating 5 pointed star creates vortex.</a:t>
            </a:r>
          </a:p>
        </p:txBody>
      </p:sp>
    </p:spTree>
    <p:extLst>
      <p:ext uri="{BB962C8B-B14F-4D97-AF65-F5344CB8AC3E}">
        <p14:creationId xmlns:p14="http://schemas.microsoft.com/office/powerpoint/2010/main" val="3249190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0" name="Picture 2" descr="C:\Users\Duane\Desktop\ILWSC animations\new astrology.JPG"/>
          <p:cNvPicPr>
            <a:picLocks noChangeAspect="1" noChangeArrowheads="1"/>
          </p:cNvPicPr>
          <p:nvPr/>
        </p:nvPicPr>
        <p:blipFill>
          <a:blip r:embed="rId2"/>
          <a:srcRect/>
          <a:stretch>
            <a:fillRect/>
          </a:stretch>
        </p:blipFill>
        <p:spPr bwMode="auto">
          <a:xfrm>
            <a:off x="467747" y="22312"/>
            <a:ext cx="8371453" cy="6683287"/>
          </a:xfrm>
          <a:prstGeom prst="rect">
            <a:avLst/>
          </a:prstGeom>
          <a:noFill/>
        </p:spPr>
      </p:pic>
    </p:spTree>
    <p:extLst>
      <p:ext uri="{BB962C8B-B14F-4D97-AF65-F5344CB8AC3E}">
        <p14:creationId xmlns:p14="http://schemas.microsoft.com/office/powerpoint/2010/main" val="3641526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FF4B33-AC21-4C6F-9B45-4E8DFCCE837B}"/>
              </a:ext>
            </a:extLst>
          </p:cNvPr>
          <p:cNvPicPr>
            <a:picLocks noChangeAspect="1"/>
          </p:cNvPicPr>
          <p:nvPr/>
        </p:nvPicPr>
        <p:blipFill>
          <a:blip r:embed="rId2"/>
          <a:stretch>
            <a:fillRect/>
          </a:stretch>
        </p:blipFill>
        <p:spPr>
          <a:xfrm>
            <a:off x="28575" y="200025"/>
            <a:ext cx="9086850" cy="6457950"/>
          </a:xfrm>
          <a:prstGeom prst="rect">
            <a:avLst/>
          </a:prstGeom>
        </p:spPr>
      </p:pic>
    </p:spTree>
    <p:extLst>
      <p:ext uri="{BB962C8B-B14F-4D97-AF65-F5344CB8AC3E}">
        <p14:creationId xmlns:p14="http://schemas.microsoft.com/office/powerpoint/2010/main" val="3697411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6F3F17-4DC2-470E-B01F-35950F28A617}"/>
              </a:ext>
            </a:extLst>
          </p:cNvPr>
          <p:cNvPicPr>
            <a:picLocks noChangeAspect="1"/>
          </p:cNvPicPr>
          <p:nvPr/>
        </p:nvPicPr>
        <p:blipFill>
          <a:blip r:embed="rId2"/>
          <a:stretch>
            <a:fillRect/>
          </a:stretch>
        </p:blipFill>
        <p:spPr>
          <a:xfrm>
            <a:off x="766187" y="0"/>
            <a:ext cx="7611626" cy="6858000"/>
          </a:xfrm>
          <a:prstGeom prst="rect">
            <a:avLst/>
          </a:prstGeom>
        </p:spPr>
      </p:pic>
    </p:spTree>
    <p:extLst>
      <p:ext uri="{BB962C8B-B14F-4D97-AF65-F5344CB8AC3E}">
        <p14:creationId xmlns:p14="http://schemas.microsoft.com/office/powerpoint/2010/main" val="3482253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499893035"/>
              </p:ext>
            </p:extLst>
          </p:nvPr>
        </p:nvGraphicFramePr>
        <p:xfrm>
          <a:off x="838200" y="1752600"/>
          <a:ext cx="7018205" cy="2514600"/>
        </p:xfrm>
        <a:graphic>
          <a:graphicData uri="http://schemas.openxmlformats.org/presentationml/2006/ole">
            <mc:AlternateContent xmlns:mc="http://schemas.openxmlformats.org/markup-compatibility/2006">
              <mc:Choice xmlns:v="urn:schemas-microsoft-com:vml" Requires="v">
                <p:oleObj spid="_x0000_s5133" name="Packager Shell Object" showAsIcon="1" r:id="rId3" imgW="1081440" imgH="387000" progId="Package">
                  <p:embed/>
                </p:oleObj>
              </mc:Choice>
              <mc:Fallback>
                <p:oleObj name="Packager Shell Object" showAsIcon="1" r:id="rId3" imgW="1081440" imgH="387000" progId="Package">
                  <p:embed/>
                  <p:pic>
                    <p:nvPicPr>
                      <p:cNvPr id="0" name=""/>
                      <p:cNvPicPr/>
                      <p:nvPr/>
                    </p:nvPicPr>
                    <p:blipFill>
                      <a:blip r:embed="rId4"/>
                      <a:stretch>
                        <a:fillRect/>
                      </a:stretch>
                    </p:blipFill>
                    <p:spPr>
                      <a:xfrm>
                        <a:off x="838200" y="1752600"/>
                        <a:ext cx="7018205" cy="2514600"/>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1D41D322-0A44-46D0-9A86-22B067376907}"/>
              </a:ext>
            </a:extLst>
          </p:cNvPr>
          <p:cNvSpPr/>
          <p:nvPr/>
        </p:nvSpPr>
        <p:spPr>
          <a:xfrm>
            <a:off x="2133600" y="5334000"/>
            <a:ext cx="4572000" cy="646331"/>
          </a:xfrm>
          <a:prstGeom prst="rect">
            <a:avLst/>
          </a:prstGeom>
        </p:spPr>
        <p:txBody>
          <a:bodyPr>
            <a:spAutoFit/>
          </a:bodyPr>
          <a:lstStyle/>
          <a:p>
            <a:pPr algn="ctr"/>
            <a:r>
              <a:rPr lang="en-US" dirty="0">
                <a:solidFill>
                  <a:srgbClr val="222222"/>
                </a:solidFill>
                <a:latin typeface="arial" panose="020B0604020202020204" pitchFamily="34" charset="0"/>
              </a:rPr>
              <a:t>Double click on the file above, and it should open in a player on your computer</a:t>
            </a:r>
            <a:endParaRPr lang="en-US" dirty="0"/>
          </a:p>
        </p:txBody>
      </p:sp>
    </p:spTree>
    <p:extLst>
      <p:ext uri="{BB962C8B-B14F-4D97-AF65-F5344CB8AC3E}">
        <p14:creationId xmlns:p14="http://schemas.microsoft.com/office/powerpoint/2010/main" val="724562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Hover your mouse over the image on the next slide to bring up the "play" button at the bottom of the image, then click the play arrow.</a:t>
            </a:r>
            <a:br>
              <a:rPr lang="en-US" dirty="0"/>
            </a:br>
            <a:br>
              <a:rPr lang="en-US" dirty="0"/>
            </a:br>
            <a:r>
              <a:rPr lang="en-US" dirty="0"/>
              <a:t>It will not loop automatically for you</a:t>
            </a:r>
          </a:p>
        </p:txBody>
      </p:sp>
    </p:spTree>
    <p:extLst>
      <p:ext uri="{BB962C8B-B14F-4D97-AF65-F5344CB8AC3E}">
        <p14:creationId xmlns:p14="http://schemas.microsoft.com/office/powerpoint/2010/main" val="2769987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1. </a:t>
            </a:r>
            <a:r>
              <a:rPr lang="en-US" b="1" dirty="0" err="1"/>
              <a:t>Morya</a:t>
            </a:r>
            <a:r>
              <a:rPr lang="en-US" b="1" dirty="0"/>
              <a:t> Go-to webinar</a:t>
            </a:r>
            <a:br>
              <a:rPr lang="en-US" b="1" dirty="0"/>
            </a:br>
            <a:r>
              <a:rPr lang="en-US" sz="3100" b="1" dirty="0"/>
              <a:t>What we are attempting to achieve here.</a:t>
            </a:r>
          </a:p>
        </p:txBody>
      </p:sp>
      <p:sp>
        <p:nvSpPr>
          <p:cNvPr id="3" name="Content Placeholder 2"/>
          <p:cNvSpPr>
            <a:spLocks noGrp="1"/>
          </p:cNvSpPr>
          <p:nvPr>
            <p:ph idx="1"/>
          </p:nvPr>
        </p:nvSpPr>
        <p:spPr/>
        <p:txBody>
          <a:bodyPr>
            <a:normAutofit fontScale="62500" lnSpcReduction="20000"/>
          </a:bodyPr>
          <a:lstStyle/>
          <a:p>
            <a:r>
              <a:rPr lang="en-US" b="1" dirty="0"/>
              <a:t>1. </a:t>
            </a:r>
            <a:r>
              <a:rPr lang="en-US" b="1" dirty="0">
                <a:solidFill>
                  <a:srgbClr val="FF0000"/>
                </a:solidFill>
              </a:rPr>
              <a:t>Information</a:t>
            </a:r>
            <a:r>
              <a:rPr lang="en-US" dirty="0"/>
              <a:t> </a:t>
            </a:r>
            <a:r>
              <a:rPr lang="en-US" b="1" dirty="0"/>
              <a:t> is very important but too much information can move us away from the abstract mind and the development of the intuition. </a:t>
            </a:r>
          </a:p>
          <a:p>
            <a:endParaRPr lang="en-US" b="1" dirty="0"/>
          </a:p>
          <a:p>
            <a:r>
              <a:rPr lang="en-US" b="1" dirty="0"/>
              <a:t>2. HPB and DK have continuously affirmed that</a:t>
            </a:r>
            <a:r>
              <a:rPr lang="en-US" b="1" dirty="0">
                <a:solidFill>
                  <a:srgbClr val="FF0000"/>
                </a:solidFill>
              </a:rPr>
              <a:t> symbols </a:t>
            </a:r>
            <a:r>
              <a:rPr lang="en-US" b="1" dirty="0"/>
              <a:t>are the true language of initiates and if we want to communicate with these advanced beings we must learn their language. (</a:t>
            </a:r>
            <a:r>
              <a:rPr lang="en-US" b="1" dirty="0" err="1"/>
              <a:t>Deva</a:t>
            </a:r>
            <a:r>
              <a:rPr lang="en-US" b="1" dirty="0"/>
              <a:t> &amp; Angelic)</a:t>
            </a:r>
          </a:p>
          <a:p>
            <a:r>
              <a:rPr lang="en-US" b="1" dirty="0"/>
              <a:t> 3. We must not just view these occult symbols from the outside as if a casual observer but as HPB affirmed, we must go deeper and literally </a:t>
            </a:r>
            <a:r>
              <a:rPr lang="en-US" b="1" dirty="0">
                <a:solidFill>
                  <a:srgbClr val="FF0000"/>
                </a:solidFill>
              </a:rPr>
              <a:t>get inside them </a:t>
            </a:r>
            <a:r>
              <a:rPr lang="en-US" b="1" dirty="0"/>
              <a:t>and imagine we are this greater and expanded life that we seek to understand and know.</a:t>
            </a:r>
          </a:p>
          <a:p>
            <a:r>
              <a:rPr lang="en-US" b="1" dirty="0"/>
              <a:t> 4. All progress on the path of evolution is achieved by the right </a:t>
            </a:r>
            <a:r>
              <a:rPr lang="en-US" b="1" dirty="0">
                <a:solidFill>
                  <a:srgbClr val="FF0000"/>
                </a:solidFill>
              </a:rPr>
              <a:t>use of the imagination </a:t>
            </a:r>
            <a:r>
              <a:rPr lang="en-US" b="1" dirty="0"/>
              <a:t>or picture making faculty. “Energy we know follows thought” and a </a:t>
            </a:r>
            <a:r>
              <a:rPr lang="en-US" b="1" dirty="0">
                <a:solidFill>
                  <a:srgbClr val="FF0000"/>
                </a:solidFill>
              </a:rPr>
              <a:t>visualized image </a:t>
            </a:r>
            <a:r>
              <a:rPr lang="en-US" b="1" dirty="0"/>
              <a:t>is the first step towards creating a bridge from the known to the unknown, and from effect to causes.</a:t>
            </a:r>
          </a:p>
          <a:p>
            <a:endParaRPr lang="en-US" b="1" dirty="0"/>
          </a:p>
          <a:p>
            <a:r>
              <a:rPr lang="en-US" b="1" dirty="0"/>
              <a:t>Hierarchy of symbols, new and creative ways they are presented.</a:t>
            </a:r>
          </a:p>
          <a:p>
            <a:endParaRPr lang="en-US" dirty="0"/>
          </a:p>
        </p:txBody>
      </p:sp>
    </p:spTree>
    <p:extLst>
      <p:ext uri="{BB962C8B-B14F-4D97-AF65-F5344CB8AC3E}">
        <p14:creationId xmlns:p14="http://schemas.microsoft.com/office/powerpoint/2010/main" val="2314742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W toru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3207"/>
            <a:ext cx="9144000" cy="6771587"/>
          </a:xfrm>
          <a:prstGeom prst="rect">
            <a:avLst/>
          </a:prstGeom>
        </p:spPr>
      </p:pic>
    </p:spTree>
    <p:extLst>
      <p:ext uri="{BB962C8B-B14F-4D97-AF65-F5344CB8AC3E}">
        <p14:creationId xmlns:p14="http://schemas.microsoft.com/office/powerpoint/2010/main" val="24336689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 New Terminology more suited to the modern mind</a:t>
            </a:r>
            <a:r>
              <a:rPr lang="en-US" dirty="0"/>
              <a:t>.</a:t>
            </a:r>
          </a:p>
        </p:txBody>
      </p:sp>
      <p:sp>
        <p:nvSpPr>
          <p:cNvPr id="3" name="Content Placeholder 2"/>
          <p:cNvSpPr>
            <a:spLocks noGrp="1"/>
          </p:cNvSpPr>
          <p:nvPr>
            <p:ph idx="1"/>
          </p:nvPr>
        </p:nvSpPr>
        <p:spPr/>
        <p:txBody>
          <a:bodyPr>
            <a:normAutofit fontScale="92500"/>
          </a:bodyPr>
          <a:lstStyle/>
          <a:p>
            <a:r>
              <a:rPr lang="en-US" b="1" dirty="0"/>
              <a:t>So much has been discussed in relation to these laws from the mystical and strictly Christian angle that the terms used are essentially meaningless; the whole subject requires </a:t>
            </a:r>
            <a:r>
              <a:rPr lang="en-US" b="1" dirty="0" err="1"/>
              <a:t>revitalising</a:t>
            </a:r>
            <a:r>
              <a:rPr lang="en-US" b="1" dirty="0"/>
              <a:t>; it needs to be endowed with a fresh and new presentation and a new terminology, more suited to the growing mental grasp of the scientific and modern mind. (238 DINA 2 ) </a:t>
            </a:r>
          </a:p>
          <a:p>
            <a:r>
              <a:rPr lang="en-US" b="1" dirty="0"/>
              <a:t>   (Science of energy and force)</a:t>
            </a:r>
          </a:p>
        </p:txBody>
      </p:sp>
    </p:spTree>
    <p:extLst>
      <p:ext uri="{BB962C8B-B14F-4D97-AF65-F5344CB8AC3E}">
        <p14:creationId xmlns:p14="http://schemas.microsoft.com/office/powerpoint/2010/main" val="4140303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The New Approaches appeal to the abstract mind</a:t>
            </a:r>
          </a:p>
        </p:txBody>
      </p:sp>
      <p:sp>
        <p:nvSpPr>
          <p:cNvPr id="3" name="Content Placeholder 2"/>
          <p:cNvSpPr>
            <a:spLocks noGrp="1"/>
          </p:cNvSpPr>
          <p:nvPr>
            <p:ph idx="1"/>
          </p:nvPr>
        </p:nvSpPr>
        <p:spPr/>
        <p:txBody>
          <a:bodyPr>
            <a:normAutofit fontScale="77500" lnSpcReduction="20000"/>
          </a:bodyPr>
          <a:lstStyle/>
          <a:p>
            <a:r>
              <a:rPr lang="en-US" b="1" dirty="0"/>
              <a:t>“I would have this group which I am training forget the details about initiation as presented so oft by the mystery monger and the emotional person, and concentrate upon the far more factual realities of </a:t>
            </a:r>
            <a:r>
              <a:rPr lang="en-US" b="1" dirty="0">
                <a:solidFill>
                  <a:srgbClr val="FF0000"/>
                </a:solidFill>
              </a:rPr>
              <a:t>meaning, cause and being</a:t>
            </a:r>
            <a:r>
              <a:rPr lang="en-US" b="1" dirty="0"/>
              <a:t>. The old and outworn presentations were the product of the concrete mind, and are therefore </a:t>
            </a:r>
            <a:r>
              <a:rPr lang="en-US" b="1" dirty="0" err="1"/>
              <a:t>crystallising</a:t>
            </a:r>
            <a:r>
              <a:rPr lang="en-US" b="1" dirty="0"/>
              <a:t> in their effects and distorting in their results; they are also evocative of spiritual selfishness and isolation, as well as of astral curiosity. The new approach which I seek to indicate makes its appeal to the abstract mind and to the soul, whose values are sound, and eventually to the intuition;…” (284 DINA 2) </a:t>
            </a:r>
          </a:p>
          <a:p>
            <a:endParaRPr lang="en-US" b="1" dirty="0"/>
          </a:p>
          <a:p>
            <a:r>
              <a:rPr lang="en-US" b="1" dirty="0"/>
              <a:t>Astrology – Healing – Meditation - Psychology</a:t>
            </a:r>
          </a:p>
        </p:txBody>
      </p:sp>
    </p:spTree>
    <p:extLst>
      <p:ext uri="{BB962C8B-B14F-4D97-AF65-F5344CB8AC3E}">
        <p14:creationId xmlns:p14="http://schemas.microsoft.com/office/powerpoint/2010/main" val="390620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Blast them wide open with the newer  approaches to truth.</a:t>
            </a:r>
          </a:p>
        </p:txBody>
      </p:sp>
      <p:sp>
        <p:nvSpPr>
          <p:cNvPr id="3" name="Content Placeholder 2"/>
          <p:cNvSpPr>
            <a:spLocks noGrp="1"/>
          </p:cNvSpPr>
          <p:nvPr>
            <p:ph idx="1"/>
          </p:nvPr>
        </p:nvSpPr>
        <p:spPr/>
        <p:txBody>
          <a:bodyPr>
            <a:normAutofit fontScale="77500" lnSpcReduction="20000"/>
          </a:bodyPr>
          <a:lstStyle/>
          <a:p>
            <a:pPr>
              <a:buNone/>
            </a:pPr>
            <a:r>
              <a:rPr lang="en-US" sz="2000" dirty="0"/>
              <a:t> </a:t>
            </a:r>
          </a:p>
          <a:p>
            <a:r>
              <a:rPr lang="en-US" sz="2400" b="1" dirty="0"/>
              <a:t>The major task of the Master in the early stages of training His disciple is to bring to an end the period of the disciple's intense preoccupation with himself, with his service, with his reaction to the Master or the promise of future contact with the Master,… </a:t>
            </a:r>
          </a:p>
          <a:p>
            <a:r>
              <a:rPr lang="en-US" sz="2400" b="1" dirty="0"/>
              <a:t>The Master takes a group of people with fixed ideas (which they are entirely sure are correct, being the best and highest they have been able to grasp to date) and with the conviction that they have reached a point where they have registered certain spiritual values and concepts, where they have evolved their own formulations of truth and where they are eagerly demanding the next step. </a:t>
            </a:r>
          </a:p>
          <a:p>
            <a:r>
              <a:rPr lang="en-US" sz="2400" b="1" dirty="0">
                <a:solidFill>
                  <a:srgbClr val="FF0000"/>
                </a:solidFill>
              </a:rPr>
              <a:t>The first thing, therefore, which He has to do is (using a strong and perhaps a strange phrase) to blast them wide open, give them a deep sense of insecurity as to the formulas and symbols of the lower concrete mind and so prepare them for the reception of newer and higher approaches to truth. </a:t>
            </a:r>
            <a:r>
              <a:rPr lang="en-US" sz="2400" b="1" dirty="0"/>
              <a:t>This is frequently brought about by forcing them to question all the conclusions of the past. (709 DINA 1)                          not attempt</a:t>
            </a:r>
          </a:p>
          <a:p>
            <a:endParaRPr lang="en-US" sz="2000" dirty="0"/>
          </a:p>
        </p:txBody>
      </p:sp>
    </p:spTree>
    <p:extLst>
      <p:ext uri="{BB962C8B-B14F-4D97-AF65-F5344CB8AC3E}">
        <p14:creationId xmlns:p14="http://schemas.microsoft.com/office/powerpoint/2010/main" val="4287942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4930" name="Picture 2" descr="C:\Users\Duane\Desktop\Symbol levels last 1.jpg"/>
          <p:cNvPicPr>
            <a:picLocks noChangeAspect="1" noChangeArrowheads="1"/>
          </p:cNvPicPr>
          <p:nvPr/>
        </p:nvPicPr>
        <p:blipFill>
          <a:blip r:embed="rId2" cstate="print"/>
          <a:srcRect/>
          <a:stretch>
            <a:fillRect/>
          </a:stretch>
        </p:blipFill>
        <p:spPr bwMode="auto">
          <a:xfrm>
            <a:off x="1524000" y="0"/>
            <a:ext cx="6324600" cy="6613439"/>
          </a:xfrm>
          <a:prstGeom prst="rect">
            <a:avLst/>
          </a:prstGeom>
          <a:noFill/>
        </p:spPr>
      </p:pic>
    </p:spTree>
    <p:extLst>
      <p:ext uri="{BB962C8B-B14F-4D97-AF65-F5344CB8AC3E}">
        <p14:creationId xmlns:p14="http://schemas.microsoft.com/office/powerpoint/2010/main" val="1580233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a:t>
            </a:r>
            <a:r>
              <a:rPr lang="en-US" b="1" dirty="0" err="1"/>
              <a:t>Oroborus</a:t>
            </a:r>
            <a:r>
              <a:rPr lang="en-US" b="1" dirty="0"/>
              <a:t> or serpent swallowing its own tail.</a:t>
            </a:r>
          </a:p>
        </p:txBody>
      </p:sp>
      <p:pic>
        <p:nvPicPr>
          <p:cNvPr id="6" name="Picture 5">
            <a:extLst>
              <a:ext uri="{FF2B5EF4-FFF2-40B4-BE49-F238E27FC236}">
                <a16:creationId xmlns:a16="http://schemas.microsoft.com/office/drawing/2014/main" id="{47981605-E06B-46C8-94D1-4CED418CF2A4}"/>
              </a:ext>
            </a:extLst>
          </p:cNvPr>
          <p:cNvPicPr>
            <a:picLocks noChangeAspect="1"/>
          </p:cNvPicPr>
          <p:nvPr/>
        </p:nvPicPr>
        <p:blipFill>
          <a:blip r:embed="rId2"/>
          <a:stretch>
            <a:fillRect/>
          </a:stretch>
        </p:blipFill>
        <p:spPr>
          <a:xfrm>
            <a:off x="2300287" y="1442060"/>
            <a:ext cx="4543425" cy="5153025"/>
          </a:xfrm>
          <a:prstGeom prst="rect">
            <a:avLst/>
          </a:prstGeom>
        </p:spPr>
      </p:pic>
    </p:spTree>
    <p:extLst>
      <p:ext uri="{BB962C8B-B14F-4D97-AF65-F5344CB8AC3E}">
        <p14:creationId xmlns:p14="http://schemas.microsoft.com/office/powerpoint/2010/main" val="2446393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1BB80D-9978-48B3-8AD3-20D3D8F5B767}"/>
              </a:ext>
            </a:extLst>
          </p:cNvPr>
          <p:cNvPicPr>
            <a:picLocks noChangeAspect="1"/>
          </p:cNvPicPr>
          <p:nvPr/>
        </p:nvPicPr>
        <p:blipFill>
          <a:blip r:embed="rId2"/>
          <a:stretch>
            <a:fillRect/>
          </a:stretch>
        </p:blipFill>
        <p:spPr>
          <a:xfrm>
            <a:off x="2376487" y="1143000"/>
            <a:ext cx="4391025" cy="4572000"/>
          </a:xfrm>
          <a:prstGeom prst="rect">
            <a:avLst/>
          </a:prstGeom>
        </p:spPr>
      </p:pic>
    </p:spTree>
    <p:extLst>
      <p:ext uri="{BB962C8B-B14F-4D97-AF65-F5344CB8AC3E}">
        <p14:creationId xmlns:p14="http://schemas.microsoft.com/office/powerpoint/2010/main" val="2794716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861</Words>
  <Application>Microsoft Office PowerPoint</Application>
  <PresentationFormat>On-screen Show (4:3)</PresentationFormat>
  <Paragraphs>44</Paragraphs>
  <Slides>30</Slides>
  <Notes>1</Notes>
  <HiddenSlides>0</HiddenSlides>
  <MMClips>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5" baseType="lpstr">
      <vt:lpstr>Arial</vt:lpstr>
      <vt:lpstr>Arial</vt:lpstr>
      <vt:lpstr>Calibri</vt:lpstr>
      <vt:lpstr>Office Theme</vt:lpstr>
      <vt:lpstr>Packager Shell Object</vt:lpstr>
      <vt:lpstr>PowerPoint Presentation</vt:lpstr>
      <vt:lpstr>PowerPoint Presentation</vt:lpstr>
      <vt:lpstr>1. Morya Go-to webinar What we are attempting to achieve here.</vt:lpstr>
      <vt:lpstr>A New Terminology more suited to the modern mind.</vt:lpstr>
      <vt:lpstr>The New Approaches appeal to the abstract mind</vt:lpstr>
      <vt:lpstr>Blast them wide open with the newer  approaches to truth.</vt:lpstr>
      <vt:lpstr>PowerPoint Presentation</vt:lpstr>
      <vt:lpstr>The Oroborus or serpent swallowing its own tail.</vt:lpstr>
      <vt:lpstr>PowerPoint Presentation</vt:lpstr>
      <vt:lpstr>PowerPoint Presentation</vt:lpstr>
      <vt:lpstr>PowerPoint Presentation</vt:lpstr>
      <vt:lpstr> Hover your mouse over the image on the next slide to bring up the "play" button at the bottom of the image, then click the play arrow.</vt:lpstr>
      <vt:lpstr>PowerPoint Presentation</vt:lpstr>
      <vt:lpstr>PowerPoint Presentation</vt:lpstr>
      <vt:lpstr>PowerPoint Presentation</vt:lpstr>
      <vt:lpstr>Walter Pullen astrolog</vt:lpstr>
      <vt:lpstr> Hover your mouse over the image on the next slide to bring up the "play" button at the bottom of the image, then click the play arrow.</vt:lpstr>
      <vt:lpstr>PowerPoint Presentation</vt:lpstr>
      <vt:lpstr>Lynda Vugler</vt:lpstr>
      <vt:lpstr>PowerPoint Presentation</vt:lpstr>
      <vt:lpstr>Astrological key to the Secret Doctrine  Stephen Douglas Pugh</vt:lpstr>
      <vt:lpstr>PowerPoint Presentation</vt:lpstr>
      <vt:lpstr>PowerPoint Presentation</vt:lpstr>
      <vt:lpstr>MDR rotating 5 pointed star creates vortex.</vt:lpstr>
      <vt:lpstr>PowerPoint Presentation</vt:lpstr>
      <vt:lpstr>PowerPoint Presentation</vt:lpstr>
      <vt:lpstr>PowerPoint Presentation</vt:lpstr>
      <vt:lpstr>PowerPoint Presentation</vt:lpstr>
      <vt:lpstr> Hover your mouse over the image on the next slide to bring up the "play" button at the bottom of the image, then click the play arrow.  It will not loop automatically for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Duane Carpenter</dc:creator>
  <cp:lastModifiedBy>bl</cp:lastModifiedBy>
  <cp:revision>11</cp:revision>
  <dcterms:created xsi:type="dcterms:W3CDTF">2018-02-23T22:32:00Z</dcterms:created>
  <dcterms:modified xsi:type="dcterms:W3CDTF">2018-02-24T13:17:45Z</dcterms:modified>
</cp:coreProperties>
</file>