
<file path=[Content_Types].xml><?xml version="1.0" encoding="utf-8"?>
<Types xmlns="http://schemas.openxmlformats.org/package/2006/content-types">
  <Default Extension="bin" ContentType="application/vnd.openxmlformats-officedocument.oleObject"/>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70" r:id="rId14"/>
    <p:sldId id="271" r:id="rId15"/>
    <p:sldId id="272" r:id="rId16"/>
    <p:sldId id="273" r:id="rId17"/>
    <p:sldId id="274" r:id="rId18"/>
    <p:sldId id="275" r:id="rId19"/>
    <p:sldId id="276" r:id="rId20"/>
    <p:sldId id="277" r:id="rId21"/>
    <p:sldId id="278" r:id="rId22"/>
    <p:sldId id="279" r:id="rId23"/>
    <p:sldId id="280" r:id="rId24"/>
    <p:sldId id="289" r:id="rId25"/>
    <p:sldId id="281" r:id="rId26"/>
    <p:sldId id="282" r:id="rId27"/>
    <p:sldId id="283" r:id="rId28"/>
    <p:sldId id="284" r:id="rId29"/>
    <p:sldId id="288" r:id="rId30"/>
    <p:sldId id="285" r:id="rId31"/>
    <p:sldId id="286" r:id="rId32"/>
    <p:sldId id="28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02" y="34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AEB69C-0DF0-4942-BC4F-67C34BC50924}" type="datetimeFigureOut">
              <a:rPr lang="en-US" smtClean="0"/>
              <a:t>4/15/2018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E549EA-19AC-4300-A45A-6EC606F35A93}" type="slidenum">
              <a:rPr lang="en-US" smtClean="0"/>
              <a:t>‹#›</a:t>
            </a:fld>
            <a:endParaRPr lang="en-US"/>
          </a:p>
        </p:txBody>
      </p:sp>
    </p:spTree>
    <p:extLst>
      <p:ext uri="{BB962C8B-B14F-4D97-AF65-F5344CB8AC3E}">
        <p14:creationId xmlns:p14="http://schemas.microsoft.com/office/powerpoint/2010/main" val="197748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Paradox</a:t>
            </a:r>
          </a:p>
        </p:txBody>
      </p:sp>
      <p:sp>
        <p:nvSpPr>
          <p:cNvPr id="4" name="Slide Number Placeholder 3"/>
          <p:cNvSpPr>
            <a:spLocks noGrp="1"/>
          </p:cNvSpPr>
          <p:nvPr>
            <p:ph type="sldNum" sz="quarter" idx="10"/>
          </p:nvPr>
        </p:nvSpPr>
        <p:spPr/>
        <p:txBody>
          <a:bodyPr/>
          <a:lstStyle/>
          <a:p>
            <a:fld id="{12775439-93A1-4EDE-95BD-3624A45EBDAF}" type="slidenum">
              <a:rPr lang="en-US" smtClean="0"/>
              <a:pPr/>
              <a:t>2</a:t>
            </a:fld>
            <a:endParaRPr lang="en-US"/>
          </a:p>
        </p:txBody>
      </p:sp>
    </p:spTree>
    <p:extLst>
      <p:ext uri="{BB962C8B-B14F-4D97-AF65-F5344CB8AC3E}">
        <p14:creationId xmlns:p14="http://schemas.microsoft.com/office/powerpoint/2010/main" val="2718668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r>
              <a:rPr lang="en-US" baseline="0" dirty="0"/>
              <a:t> going in opposite directions Like the  rays and planes</a:t>
            </a:r>
            <a:endParaRPr lang="en-US" dirty="0"/>
          </a:p>
        </p:txBody>
      </p:sp>
      <p:sp>
        <p:nvSpPr>
          <p:cNvPr id="4" name="Slide Number Placeholder 3"/>
          <p:cNvSpPr>
            <a:spLocks noGrp="1"/>
          </p:cNvSpPr>
          <p:nvPr>
            <p:ph type="sldNum" sz="quarter" idx="10"/>
          </p:nvPr>
        </p:nvSpPr>
        <p:spPr/>
        <p:txBody>
          <a:bodyPr/>
          <a:lstStyle/>
          <a:p>
            <a:fld id="{12775439-93A1-4EDE-95BD-3624A45EBDAF}" type="slidenum">
              <a:rPr lang="en-US" smtClean="0"/>
              <a:pPr/>
              <a:t>27</a:t>
            </a:fld>
            <a:endParaRPr lang="en-US"/>
          </a:p>
        </p:txBody>
      </p:sp>
    </p:spTree>
    <p:extLst>
      <p:ext uri="{BB962C8B-B14F-4D97-AF65-F5344CB8AC3E}">
        <p14:creationId xmlns:p14="http://schemas.microsoft.com/office/powerpoint/2010/main" val="2223558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still chart to explain motion Energy welling up</a:t>
            </a:r>
          </a:p>
        </p:txBody>
      </p:sp>
      <p:sp>
        <p:nvSpPr>
          <p:cNvPr id="4" name="Slide Number Placeholder 3"/>
          <p:cNvSpPr>
            <a:spLocks noGrp="1"/>
          </p:cNvSpPr>
          <p:nvPr>
            <p:ph type="sldNum" sz="quarter" idx="10"/>
          </p:nvPr>
        </p:nvSpPr>
        <p:spPr/>
        <p:txBody>
          <a:bodyPr/>
          <a:lstStyle/>
          <a:p>
            <a:fld id="{12775439-93A1-4EDE-95BD-3624A45EBDAF}" type="slidenum">
              <a:rPr lang="en-US" smtClean="0"/>
              <a:pPr/>
              <a:t>28</a:t>
            </a:fld>
            <a:endParaRPr lang="en-US"/>
          </a:p>
        </p:txBody>
      </p:sp>
    </p:spTree>
    <p:extLst>
      <p:ext uri="{BB962C8B-B14F-4D97-AF65-F5344CB8AC3E}">
        <p14:creationId xmlns:p14="http://schemas.microsoft.com/office/powerpoint/2010/main" val="3702805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75439-93A1-4EDE-95BD-3624A45EBDAF}" type="slidenum">
              <a:rPr lang="en-US" smtClean="0"/>
              <a:pPr/>
              <a:t>3</a:t>
            </a:fld>
            <a:endParaRPr lang="en-US"/>
          </a:p>
        </p:txBody>
      </p:sp>
    </p:spTree>
    <p:extLst>
      <p:ext uri="{BB962C8B-B14F-4D97-AF65-F5344CB8AC3E}">
        <p14:creationId xmlns:p14="http://schemas.microsoft.com/office/powerpoint/2010/main" val="1844951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Musical scales</a:t>
            </a:r>
          </a:p>
        </p:txBody>
      </p:sp>
      <p:sp>
        <p:nvSpPr>
          <p:cNvPr id="4" name="Slide Number Placeholder 3"/>
          <p:cNvSpPr>
            <a:spLocks noGrp="1"/>
          </p:cNvSpPr>
          <p:nvPr>
            <p:ph type="sldNum" sz="quarter" idx="10"/>
          </p:nvPr>
        </p:nvSpPr>
        <p:spPr/>
        <p:txBody>
          <a:bodyPr/>
          <a:lstStyle/>
          <a:p>
            <a:fld id="{12775439-93A1-4EDE-95BD-3624A45EBDAF}" type="slidenum">
              <a:rPr lang="en-US" smtClean="0"/>
              <a:pPr/>
              <a:t>7</a:t>
            </a:fld>
            <a:endParaRPr lang="en-US"/>
          </a:p>
        </p:txBody>
      </p:sp>
    </p:spTree>
    <p:extLst>
      <p:ext uri="{BB962C8B-B14F-4D97-AF65-F5344CB8AC3E}">
        <p14:creationId xmlns:p14="http://schemas.microsoft.com/office/powerpoint/2010/main" val="3489010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75439-93A1-4EDE-95BD-3624A45EBDAF}" type="slidenum">
              <a:rPr lang="en-US" smtClean="0"/>
              <a:pPr/>
              <a:t>9</a:t>
            </a:fld>
            <a:endParaRPr lang="en-US"/>
          </a:p>
        </p:txBody>
      </p:sp>
    </p:spTree>
    <p:extLst>
      <p:ext uri="{BB962C8B-B14F-4D97-AF65-F5344CB8AC3E}">
        <p14:creationId xmlns:p14="http://schemas.microsoft.com/office/powerpoint/2010/main" val="5316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Rays and planes seen electrically</a:t>
            </a:r>
          </a:p>
        </p:txBody>
      </p:sp>
      <p:sp>
        <p:nvSpPr>
          <p:cNvPr id="4" name="Slide Number Placeholder 3"/>
          <p:cNvSpPr>
            <a:spLocks noGrp="1"/>
          </p:cNvSpPr>
          <p:nvPr>
            <p:ph type="sldNum" sz="quarter" idx="10"/>
          </p:nvPr>
        </p:nvSpPr>
        <p:spPr/>
        <p:txBody>
          <a:bodyPr/>
          <a:lstStyle/>
          <a:p>
            <a:fld id="{12775439-93A1-4EDE-95BD-3624A45EBDAF}" type="slidenum">
              <a:rPr lang="en-US" smtClean="0"/>
              <a:pPr/>
              <a:t>17</a:t>
            </a:fld>
            <a:endParaRPr lang="en-US"/>
          </a:p>
        </p:txBody>
      </p:sp>
    </p:spTree>
    <p:extLst>
      <p:ext uri="{BB962C8B-B14F-4D97-AF65-F5344CB8AC3E}">
        <p14:creationId xmlns:p14="http://schemas.microsoft.com/office/powerpoint/2010/main" val="424290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Enlargement of previous image</a:t>
            </a:r>
          </a:p>
        </p:txBody>
      </p:sp>
      <p:sp>
        <p:nvSpPr>
          <p:cNvPr id="4" name="Slide Number Placeholder 3"/>
          <p:cNvSpPr>
            <a:spLocks noGrp="1"/>
          </p:cNvSpPr>
          <p:nvPr>
            <p:ph type="sldNum" sz="quarter" idx="10"/>
          </p:nvPr>
        </p:nvSpPr>
        <p:spPr/>
        <p:txBody>
          <a:bodyPr/>
          <a:lstStyle/>
          <a:p>
            <a:fld id="{12775439-93A1-4EDE-95BD-3624A45EBDAF}" type="slidenum">
              <a:rPr lang="en-US" smtClean="0"/>
              <a:pPr/>
              <a:t>20</a:t>
            </a:fld>
            <a:endParaRPr lang="en-US"/>
          </a:p>
        </p:txBody>
      </p:sp>
    </p:spTree>
    <p:extLst>
      <p:ext uri="{BB962C8B-B14F-4D97-AF65-F5344CB8AC3E}">
        <p14:creationId xmlns:p14="http://schemas.microsoft.com/office/powerpoint/2010/main" val="2304570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Folded into a sphere.</a:t>
            </a:r>
          </a:p>
        </p:txBody>
      </p:sp>
      <p:sp>
        <p:nvSpPr>
          <p:cNvPr id="4" name="Slide Number Placeholder 3"/>
          <p:cNvSpPr>
            <a:spLocks noGrp="1"/>
          </p:cNvSpPr>
          <p:nvPr>
            <p:ph type="sldNum" sz="quarter" idx="10"/>
          </p:nvPr>
        </p:nvSpPr>
        <p:spPr/>
        <p:txBody>
          <a:bodyPr/>
          <a:lstStyle/>
          <a:p>
            <a:fld id="{12775439-93A1-4EDE-95BD-3624A45EBDAF}" type="slidenum">
              <a:rPr lang="en-US" smtClean="0"/>
              <a:pPr/>
              <a:t>21</a:t>
            </a:fld>
            <a:endParaRPr lang="en-US"/>
          </a:p>
        </p:txBody>
      </p:sp>
    </p:spTree>
    <p:extLst>
      <p:ext uri="{BB962C8B-B14F-4D97-AF65-F5344CB8AC3E}">
        <p14:creationId xmlns:p14="http://schemas.microsoft.com/office/powerpoint/2010/main" val="871349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loop</a:t>
            </a:r>
          </a:p>
          <a:p>
            <a:endParaRPr lang="en-US" dirty="0"/>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509855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this last session with limited results</a:t>
            </a:r>
          </a:p>
        </p:txBody>
      </p:sp>
      <p:sp>
        <p:nvSpPr>
          <p:cNvPr id="4" name="Slide Number Placeholder 3"/>
          <p:cNvSpPr>
            <a:spLocks noGrp="1"/>
          </p:cNvSpPr>
          <p:nvPr>
            <p:ph type="sldNum" sz="quarter" idx="10"/>
          </p:nvPr>
        </p:nvSpPr>
        <p:spPr/>
        <p:txBody>
          <a:bodyPr/>
          <a:lstStyle/>
          <a:p>
            <a:fld id="{12775439-93A1-4EDE-95BD-3624A45EBDAF}" type="slidenum">
              <a:rPr lang="en-US" smtClean="0"/>
              <a:pPr/>
              <a:t>25</a:t>
            </a:fld>
            <a:endParaRPr lang="en-US"/>
          </a:p>
        </p:txBody>
      </p:sp>
    </p:spTree>
    <p:extLst>
      <p:ext uri="{BB962C8B-B14F-4D97-AF65-F5344CB8AC3E}">
        <p14:creationId xmlns:p14="http://schemas.microsoft.com/office/powerpoint/2010/main" val="2051695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041B48-57A1-49E1-BBB1-0B7E3B919614}" type="datetimeFigureOut">
              <a:rPr lang="en-US" smtClean="0"/>
              <a:t>4/15/2018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454F3-17A6-48A1-8BD9-724305995A8E}" type="slidenum">
              <a:rPr lang="en-US" smtClean="0"/>
              <a:t>‹#›</a:t>
            </a:fld>
            <a:endParaRPr lang="en-US"/>
          </a:p>
        </p:txBody>
      </p:sp>
    </p:spTree>
    <p:extLst>
      <p:ext uri="{BB962C8B-B14F-4D97-AF65-F5344CB8AC3E}">
        <p14:creationId xmlns:p14="http://schemas.microsoft.com/office/powerpoint/2010/main" val="3682191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041B48-57A1-49E1-BBB1-0B7E3B919614}" type="datetimeFigureOut">
              <a:rPr lang="en-US" smtClean="0"/>
              <a:t>4/15/2018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454F3-17A6-48A1-8BD9-724305995A8E}" type="slidenum">
              <a:rPr lang="en-US" smtClean="0"/>
              <a:t>‹#›</a:t>
            </a:fld>
            <a:endParaRPr lang="en-US"/>
          </a:p>
        </p:txBody>
      </p:sp>
    </p:spTree>
    <p:extLst>
      <p:ext uri="{BB962C8B-B14F-4D97-AF65-F5344CB8AC3E}">
        <p14:creationId xmlns:p14="http://schemas.microsoft.com/office/powerpoint/2010/main" val="3181490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041B48-57A1-49E1-BBB1-0B7E3B919614}" type="datetimeFigureOut">
              <a:rPr lang="en-US" smtClean="0"/>
              <a:t>4/15/2018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454F3-17A6-48A1-8BD9-724305995A8E}" type="slidenum">
              <a:rPr lang="en-US" smtClean="0"/>
              <a:t>‹#›</a:t>
            </a:fld>
            <a:endParaRPr lang="en-US"/>
          </a:p>
        </p:txBody>
      </p:sp>
    </p:spTree>
    <p:extLst>
      <p:ext uri="{BB962C8B-B14F-4D97-AF65-F5344CB8AC3E}">
        <p14:creationId xmlns:p14="http://schemas.microsoft.com/office/powerpoint/2010/main" val="2978396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041B48-57A1-49E1-BBB1-0B7E3B919614}" type="datetimeFigureOut">
              <a:rPr lang="en-US" smtClean="0"/>
              <a:t>4/15/2018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454F3-17A6-48A1-8BD9-724305995A8E}" type="slidenum">
              <a:rPr lang="en-US" smtClean="0"/>
              <a:t>‹#›</a:t>
            </a:fld>
            <a:endParaRPr lang="en-US"/>
          </a:p>
        </p:txBody>
      </p:sp>
    </p:spTree>
    <p:extLst>
      <p:ext uri="{BB962C8B-B14F-4D97-AF65-F5344CB8AC3E}">
        <p14:creationId xmlns:p14="http://schemas.microsoft.com/office/powerpoint/2010/main" val="1764946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041B48-57A1-49E1-BBB1-0B7E3B919614}" type="datetimeFigureOut">
              <a:rPr lang="en-US" smtClean="0"/>
              <a:t>4/15/2018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454F3-17A6-48A1-8BD9-724305995A8E}" type="slidenum">
              <a:rPr lang="en-US" smtClean="0"/>
              <a:t>‹#›</a:t>
            </a:fld>
            <a:endParaRPr lang="en-US"/>
          </a:p>
        </p:txBody>
      </p:sp>
    </p:spTree>
    <p:extLst>
      <p:ext uri="{BB962C8B-B14F-4D97-AF65-F5344CB8AC3E}">
        <p14:creationId xmlns:p14="http://schemas.microsoft.com/office/powerpoint/2010/main" val="879653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041B48-57A1-49E1-BBB1-0B7E3B919614}" type="datetimeFigureOut">
              <a:rPr lang="en-US" smtClean="0"/>
              <a:t>4/15/2018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4454F3-17A6-48A1-8BD9-724305995A8E}" type="slidenum">
              <a:rPr lang="en-US" smtClean="0"/>
              <a:t>‹#›</a:t>
            </a:fld>
            <a:endParaRPr lang="en-US"/>
          </a:p>
        </p:txBody>
      </p:sp>
    </p:spTree>
    <p:extLst>
      <p:ext uri="{BB962C8B-B14F-4D97-AF65-F5344CB8AC3E}">
        <p14:creationId xmlns:p14="http://schemas.microsoft.com/office/powerpoint/2010/main" val="1401172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041B48-57A1-49E1-BBB1-0B7E3B919614}" type="datetimeFigureOut">
              <a:rPr lang="en-US" smtClean="0"/>
              <a:t>4/15/2018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4454F3-17A6-48A1-8BD9-724305995A8E}" type="slidenum">
              <a:rPr lang="en-US" smtClean="0"/>
              <a:t>‹#›</a:t>
            </a:fld>
            <a:endParaRPr lang="en-US"/>
          </a:p>
        </p:txBody>
      </p:sp>
    </p:spTree>
    <p:extLst>
      <p:ext uri="{BB962C8B-B14F-4D97-AF65-F5344CB8AC3E}">
        <p14:creationId xmlns:p14="http://schemas.microsoft.com/office/powerpoint/2010/main" val="4098683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041B48-57A1-49E1-BBB1-0B7E3B919614}" type="datetimeFigureOut">
              <a:rPr lang="en-US" smtClean="0"/>
              <a:t>4/15/2018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4454F3-17A6-48A1-8BD9-724305995A8E}" type="slidenum">
              <a:rPr lang="en-US" smtClean="0"/>
              <a:t>‹#›</a:t>
            </a:fld>
            <a:endParaRPr lang="en-US"/>
          </a:p>
        </p:txBody>
      </p:sp>
    </p:spTree>
    <p:extLst>
      <p:ext uri="{BB962C8B-B14F-4D97-AF65-F5344CB8AC3E}">
        <p14:creationId xmlns:p14="http://schemas.microsoft.com/office/powerpoint/2010/main" val="885833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041B48-57A1-49E1-BBB1-0B7E3B919614}" type="datetimeFigureOut">
              <a:rPr lang="en-US" smtClean="0"/>
              <a:t>4/15/2018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4454F3-17A6-48A1-8BD9-724305995A8E}" type="slidenum">
              <a:rPr lang="en-US" smtClean="0"/>
              <a:t>‹#›</a:t>
            </a:fld>
            <a:endParaRPr lang="en-US"/>
          </a:p>
        </p:txBody>
      </p:sp>
    </p:spTree>
    <p:extLst>
      <p:ext uri="{BB962C8B-B14F-4D97-AF65-F5344CB8AC3E}">
        <p14:creationId xmlns:p14="http://schemas.microsoft.com/office/powerpoint/2010/main" val="2052523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041B48-57A1-49E1-BBB1-0B7E3B919614}" type="datetimeFigureOut">
              <a:rPr lang="en-US" smtClean="0"/>
              <a:t>4/15/2018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4454F3-17A6-48A1-8BD9-724305995A8E}" type="slidenum">
              <a:rPr lang="en-US" smtClean="0"/>
              <a:t>‹#›</a:t>
            </a:fld>
            <a:endParaRPr lang="en-US"/>
          </a:p>
        </p:txBody>
      </p:sp>
    </p:spTree>
    <p:extLst>
      <p:ext uri="{BB962C8B-B14F-4D97-AF65-F5344CB8AC3E}">
        <p14:creationId xmlns:p14="http://schemas.microsoft.com/office/powerpoint/2010/main" val="3228287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041B48-57A1-49E1-BBB1-0B7E3B919614}" type="datetimeFigureOut">
              <a:rPr lang="en-US" smtClean="0"/>
              <a:t>4/15/2018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4454F3-17A6-48A1-8BD9-724305995A8E}" type="slidenum">
              <a:rPr lang="en-US" smtClean="0"/>
              <a:t>‹#›</a:t>
            </a:fld>
            <a:endParaRPr lang="en-US"/>
          </a:p>
        </p:txBody>
      </p:sp>
    </p:spTree>
    <p:extLst>
      <p:ext uri="{BB962C8B-B14F-4D97-AF65-F5344CB8AC3E}">
        <p14:creationId xmlns:p14="http://schemas.microsoft.com/office/powerpoint/2010/main" val="1360751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41B48-57A1-49E1-BBB1-0B7E3B919614}" type="datetimeFigureOut">
              <a:rPr lang="en-US" smtClean="0"/>
              <a:t>4/15/2018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454F3-17A6-48A1-8BD9-724305995A8E}" type="slidenum">
              <a:rPr lang="en-US" smtClean="0"/>
              <a:t>‹#›</a:t>
            </a:fld>
            <a:endParaRPr lang="en-US"/>
          </a:p>
        </p:txBody>
      </p:sp>
    </p:spTree>
    <p:extLst>
      <p:ext uri="{BB962C8B-B14F-4D97-AF65-F5344CB8AC3E}">
        <p14:creationId xmlns:p14="http://schemas.microsoft.com/office/powerpoint/2010/main" val="812169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0162" name="Picture 2" descr="C:\Users\Duane\Desktop\Images Morya\Vortex USR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62" y="152400"/>
            <a:ext cx="9036946"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441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1667" name="Picture 3" descr="C:\Users\Duane\Desktop\7 rays b complete SAV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0"/>
            <a:ext cx="533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912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9858" name="Picture 2" descr="C:\Users\Duane\Desktop\ray change 1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8229600" cy="6549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652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C:\Users\Duane\Desktop\rays and planes 2.jpg"/>
          <p:cNvPicPr>
            <a:picLocks noChangeAspect="1" noChangeArrowheads="1"/>
          </p:cNvPicPr>
          <p:nvPr/>
        </p:nvPicPr>
        <p:blipFill>
          <a:blip r:embed="rId2" cstate="print"/>
          <a:srcRect/>
          <a:stretch>
            <a:fillRect/>
          </a:stretch>
        </p:blipFill>
        <p:spPr bwMode="auto">
          <a:xfrm>
            <a:off x="195242" y="0"/>
            <a:ext cx="8476842" cy="6858000"/>
          </a:xfrm>
          <a:prstGeom prst="rect">
            <a:avLst/>
          </a:prstGeom>
          <a:noFill/>
        </p:spPr>
      </p:pic>
    </p:spTree>
    <p:extLst>
      <p:ext uri="{BB962C8B-B14F-4D97-AF65-F5344CB8AC3E}">
        <p14:creationId xmlns:p14="http://schemas.microsoft.com/office/powerpoint/2010/main" val="2248122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Rotation of the Rays and Planes</a:t>
            </a:r>
          </a:p>
        </p:txBody>
      </p:sp>
      <p:sp>
        <p:nvSpPr>
          <p:cNvPr id="3" name="Content Placeholder 2"/>
          <p:cNvSpPr>
            <a:spLocks noGrp="1"/>
          </p:cNvSpPr>
          <p:nvPr>
            <p:ph idx="1"/>
          </p:nvPr>
        </p:nvSpPr>
        <p:spPr/>
        <p:txBody>
          <a:bodyPr>
            <a:normAutofit fontScale="62500" lnSpcReduction="20000"/>
          </a:bodyPr>
          <a:lstStyle/>
          <a:p>
            <a:r>
              <a:rPr lang="en-US" b="1" dirty="0"/>
              <a:t>In connection with these two types of spheres we might, by way of illustration and for the sake of clarity, say that:</a:t>
            </a:r>
          </a:p>
          <a:p>
            <a:r>
              <a:rPr lang="en-US" b="1" dirty="0"/>
              <a:t> </a:t>
            </a:r>
          </a:p>
          <a:p>
            <a:r>
              <a:rPr lang="en-US" b="1" dirty="0"/>
              <a:t>a. The planes rotate from east to west.</a:t>
            </a:r>
          </a:p>
          <a:p>
            <a:r>
              <a:rPr lang="en-US" b="1" dirty="0"/>
              <a:t>b. The rays rotate from north to south….. </a:t>
            </a:r>
          </a:p>
          <a:p>
            <a:r>
              <a:rPr lang="en-US" b="1" dirty="0"/>
              <a:t> --------------------------------------------------------------------------------------------------</a:t>
            </a:r>
          </a:p>
          <a:p>
            <a:r>
              <a:rPr lang="en-US" b="1" dirty="0">
                <a:solidFill>
                  <a:srgbClr val="FF0000"/>
                </a:solidFill>
              </a:rPr>
              <a:t>The seven planes, likewise atoms, rotate on their own axis</a:t>
            </a:r>
            <a:r>
              <a:rPr lang="en-US" b="1" dirty="0"/>
              <a:t>, and conform to that which is required of all atomic lives.</a:t>
            </a:r>
          </a:p>
          <a:p>
            <a:r>
              <a:rPr lang="en-US" b="1" dirty="0"/>
              <a:t> </a:t>
            </a:r>
          </a:p>
          <a:p>
            <a:r>
              <a:rPr lang="en-US" b="1" dirty="0"/>
              <a:t>The seven spheres of any one plane, which we call </a:t>
            </a:r>
            <a:r>
              <a:rPr lang="en-US" b="1" dirty="0" err="1"/>
              <a:t>subplanes</a:t>
            </a:r>
            <a:r>
              <a:rPr lang="en-US" b="1" dirty="0"/>
              <a:t>, equally correspond to the system; each has its seven revolving wheels or planes that rotate through their own innate ability, due to latent heat—the heat of the matter of which they are formed.                                                                             (TCF 153-4) </a:t>
            </a:r>
          </a:p>
          <a:p>
            <a:endParaRPr lang="en-US" dirty="0"/>
          </a:p>
        </p:txBody>
      </p:sp>
    </p:spTree>
    <p:extLst>
      <p:ext uri="{BB962C8B-B14F-4D97-AF65-F5344CB8AC3E}">
        <p14:creationId xmlns:p14="http://schemas.microsoft.com/office/powerpoint/2010/main" val="1854786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0402" name="Picture 2" descr="C:\Users\Duane\Desktop\rays and planes 2.jpg"/>
          <p:cNvPicPr>
            <a:picLocks noChangeAspect="1" noChangeArrowheads="1"/>
          </p:cNvPicPr>
          <p:nvPr/>
        </p:nvPicPr>
        <p:blipFill>
          <a:blip r:embed="rId2" cstate="print"/>
          <a:srcRect/>
          <a:stretch>
            <a:fillRect/>
          </a:stretch>
        </p:blipFill>
        <p:spPr bwMode="auto">
          <a:xfrm>
            <a:off x="195242" y="0"/>
            <a:ext cx="8476842" cy="6858000"/>
          </a:xfrm>
          <a:prstGeom prst="rect">
            <a:avLst/>
          </a:prstGeom>
          <a:noFill/>
        </p:spPr>
      </p:pic>
    </p:spTree>
    <p:extLst>
      <p:ext uri="{BB962C8B-B14F-4D97-AF65-F5344CB8AC3E}">
        <p14:creationId xmlns:p14="http://schemas.microsoft.com/office/powerpoint/2010/main" val="1983179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D:\Desktop\USR Presentation\rays spjerical last 1 1 - Copy.jpg"/>
          <p:cNvPicPr>
            <a:picLocks noChangeAspect="1" noChangeArrowheads="1"/>
          </p:cNvPicPr>
          <p:nvPr/>
        </p:nvPicPr>
        <p:blipFill>
          <a:blip r:embed="rId2" cstate="print"/>
          <a:srcRect/>
          <a:stretch>
            <a:fillRect/>
          </a:stretch>
        </p:blipFill>
        <p:spPr bwMode="auto">
          <a:xfrm>
            <a:off x="1219200" y="0"/>
            <a:ext cx="6858000" cy="6715125"/>
          </a:xfrm>
          <a:prstGeom prst="rect">
            <a:avLst/>
          </a:prstGeom>
          <a:noFill/>
        </p:spPr>
      </p:pic>
    </p:spTree>
    <p:extLst>
      <p:ext uri="{BB962C8B-B14F-4D97-AF65-F5344CB8AC3E}">
        <p14:creationId xmlns:p14="http://schemas.microsoft.com/office/powerpoint/2010/main" val="2303046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6610" name="Picture 2" descr="F:\7 rays plan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85724"/>
            <a:ext cx="6667500" cy="6680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41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descr="C:\Users\Duane\Desktop\Rays and planes corrected  go R&amp;P.jpg"/>
          <p:cNvPicPr>
            <a:picLocks noChangeAspect="1" noChangeArrowheads="1"/>
          </p:cNvPicPr>
          <p:nvPr/>
        </p:nvPicPr>
        <p:blipFill>
          <a:blip r:embed="rId3" cstate="print"/>
          <a:srcRect/>
          <a:stretch>
            <a:fillRect/>
          </a:stretch>
        </p:blipFill>
        <p:spPr bwMode="auto">
          <a:xfrm>
            <a:off x="1905000" y="0"/>
            <a:ext cx="5486400" cy="6860117"/>
          </a:xfrm>
          <a:prstGeom prst="rect">
            <a:avLst/>
          </a:prstGeom>
          <a:noFill/>
        </p:spPr>
      </p:pic>
    </p:spTree>
    <p:extLst>
      <p:ext uri="{BB962C8B-B14F-4D97-AF65-F5344CB8AC3E}">
        <p14:creationId xmlns:p14="http://schemas.microsoft.com/office/powerpoint/2010/main" val="2875682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7570" name="Picture 2" descr="C:\Users\Duane\Desktop\ray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0"/>
            <a:ext cx="5457825" cy="6824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624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9682" name="Picture 2" descr="C:\Users\Duane\Desktop\Triangles\Untitle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92"/>
            <a:ext cx="6248400" cy="6845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565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New ideas inhibited by</a:t>
            </a:r>
            <a:br>
              <a:rPr lang="en-US" b="1" dirty="0"/>
            </a:br>
            <a:r>
              <a:rPr lang="en-US" b="1" dirty="0"/>
              <a:t> the concrete mind</a:t>
            </a:r>
          </a:p>
        </p:txBody>
      </p:sp>
      <p:sp>
        <p:nvSpPr>
          <p:cNvPr id="3" name="Content Placeholder 2"/>
          <p:cNvSpPr>
            <a:spLocks noGrp="1"/>
          </p:cNvSpPr>
          <p:nvPr>
            <p:ph idx="1"/>
          </p:nvPr>
        </p:nvSpPr>
        <p:spPr/>
        <p:txBody>
          <a:bodyPr>
            <a:normAutofit fontScale="92500" lnSpcReduction="20000"/>
          </a:bodyPr>
          <a:lstStyle/>
          <a:p>
            <a:r>
              <a:rPr lang="en-US" b="1" dirty="0"/>
              <a:t>“Knowledge can be expressed in concepts and precepts; wisdom is revealed through ideas against which (very frequently) much mundane knowledge powerfully militates. The concrete mind often inhibits, as you well know, the free flow of ideas intuitively </a:t>
            </a:r>
            <a:r>
              <a:rPr lang="en-US" b="1" dirty="0" err="1"/>
              <a:t>impulsed</a:t>
            </a:r>
            <a:r>
              <a:rPr lang="en-US" b="1" dirty="0"/>
              <a:t>; it is with this free flow of the new ideas that the initiate is basically concerned, because it is ideas, their right application and interpretation, which determine the future of humanity and of the planetary life.” (DINA 2,280-1)</a:t>
            </a:r>
          </a:p>
        </p:txBody>
      </p:sp>
    </p:spTree>
    <p:extLst>
      <p:ext uri="{BB962C8B-B14F-4D97-AF65-F5344CB8AC3E}">
        <p14:creationId xmlns:p14="http://schemas.microsoft.com/office/powerpoint/2010/main" val="1340701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8658" name="Picture 2" descr="C:\Users\Duane\Desktop\Sutra Diamond electricall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6889"/>
            <a:ext cx="5638800" cy="6851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122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4482" name="Picture 2" descr="C:\Users\Duane\Desktop\Crosses Morya Ephi (2) copy.jpg"/>
          <p:cNvPicPr>
            <a:picLocks noChangeAspect="1" noChangeArrowheads="1"/>
          </p:cNvPicPr>
          <p:nvPr/>
        </p:nvPicPr>
        <p:blipFill>
          <a:blip r:embed="rId3"/>
          <a:srcRect/>
          <a:stretch>
            <a:fillRect/>
          </a:stretch>
        </p:blipFill>
        <p:spPr bwMode="auto">
          <a:xfrm>
            <a:off x="2743200" y="0"/>
            <a:ext cx="4038600" cy="6650521"/>
          </a:xfrm>
          <a:prstGeom prst="rect">
            <a:avLst/>
          </a:prstGeom>
          <a:noFill/>
        </p:spPr>
      </p:pic>
    </p:spTree>
    <p:extLst>
      <p:ext uri="{BB962C8B-B14F-4D97-AF65-F5344CB8AC3E}">
        <p14:creationId xmlns:p14="http://schemas.microsoft.com/office/powerpoint/2010/main" val="2126034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phi - the simple physics simulato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0"/>
            <a:ext cx="6781800" cy="6781800"/>
          </a:xfrm>
          <a:prstGeom prst="rect">
            <a:avLst/>
          </a:prstGeom>
        </p:spPr>
      </p:pic>
    </p:spTree>
    <p:extLst>
      <p:ext uri="{BB962C8B-B14F-4D97-AF65-F5344CB8AC3E}">
        <p14:creationId xmlns:p14="http://schemas.microsoft.com/office/powerpoint/2010/main" val="3440515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phi - the simple physics simulato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0600" y="0"/>
            <a:ext cx="7008456" cy="7008456"/>
          </a:xfrm>
          <a:prstGeom prst="rect">
            <a:avLst/>
          </a:prstGeom>
        </p:spPr>
      </p:pic>
    </p:spTree>
    <p:extLst>
      <p:ext uri="{BB962C8B-B14F-4D97-AF65-F5344CB8AC3E}">
        <p14:creationId xmlns:p14="http://schemas.microsoft.com/office/powerpoint/2010/main" val="3108045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ladiator Theme • Now We Are Free • Hans Zimmer &amp; Lisa Gerr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4">
                <a:tint val="45000"/>
                <a:satMod val="400000"/>
              </a:schemeClr>
            </a:duotone>
          </a:blip>
          <a:stretch>
            <a:fillRect/>
          </a:stretch>
        </p:blipFill>
        <p:spPr>
          <a:xfrm>
            <a:off x="2133600" y="2819400"/>
            <a:ext cx="3886200" cy="3278981"/>
          </a:xfrm>
          <a:prstGeom prst="rect">
            <a:avLst/>
          </a:prstGeom>
        </p:spPr>
      </p:pic>
      <p:sp>
        <p:nvSpPr>
          <p:cNvPr id="3" name="TextBox 2"/>
          <p:cNvSpPr txBox="1"/>
          <p:nvPr/>
        </p:nvSpPr>
        <p:spPr>
          <a:xfrm>
            <a:off x="1676400" y="1143000"/>
            <a:ext cx="6172200" cy="369332"/>
          </a:xfrm>
          <a:prstGeom prst="rect">
            <a:avLst/>
          </a:prstGeom>
          <a:noFill/>
        </p:spPr>
        <p:txBody>
          <a:bodyPr wrap="square" rtlCol="0">
            <a:spAutoFit/>
          </a:bodyPr>
          <a:lstStyle/>
          <a:p>
            <a:r>
              <a:rPr lang="en-US" dirty="0"/>
              <a:t>Music by: Lisa Gerrard    “Now we are Free” </a:t>
            </a:r>
          </a:p>
        </p:txBody>
      </p:sp>
    </p:spTree>
    <p:extLst>
      <p:ext uri="{BB962C8B-B14F-4D97-AF65-F5344CB8AC3E}">
        <p14:creationId xmlns:p14="http://schemas.microsoft.com/office/powerpoint/2010/main" val="11954446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9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dirty="0"/>
              <a:t>The vortex and dual rotary motion</a:t>
            </a:r>
          </a:p>
        </p:txBody>
      </p:sp>
      <p:sp>
        <p:nvSpPr>
          <p:cNvPr id="3" name="Content Placeholder 2"/>
          <p:cNvSpPr>
            <a:spLocks noGrp="1"/>
          </p:cNvSpPr>
          <p:nvPr>
            <p:ph idx="1"/>
          </p:nvPr>
        </p:nvSpPr>
        <p:spPr/>
        <p:txBody>
          <a:bodyPr>
            <a:normAutofit/>
          </a:bodyPr>
          <a:lstStyle/>
          <a:p>
            <a:r>
              <a:rPr lang="en-US" sz="3600" b="1" dirty="0"/>
              <a:t>How ray and planes are formed </a:t>
            </a:r>
          </a:p>
          <a:p>
            <a:r>
              <a:rPr lang="en-US" sz="3600" b="1" dirty="0"/>
              <a:t>How petals are formed</a:t>
            </a:r>
          </a:p>
          <a:p>
            <a:r>
              <a:rPr lang="en-US" sz="3600" b="1" dirty="0"/>
              <a:t>"In the whirling of the force through the vortex (which whirling forms the petals of the lotus) it will be observed that certain petals predominantly stand out, …” (LOM:85)</a:t>
            </a:r>
          </a:p>
          <a:p>
            <a:endParaRPr lang="en-US" b="1" dirty="0"/>
          </a:p>
          <a:p>
            <a:endParaRPr lang="en-US" b="1" dirty="0"/>
          </a:p>
        </p:txBody>
      </p:sp>
    </p:spTree>
    <p:extLst>
      <p:ext uri="{BB962C8B-B14F-4D97-AF65-F5344CB8AC3E}">
        <p14:creationId xmlns:p14="http://schemas.microsoft.com/office/powerpoint/2010/main" val="3389690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r>
              <a:rPr lang="en-US" b="1" dirty="0"/>
              <a:t>The forces flowing through these vortices. </a:t>
            </a:r>
          </a:p>
        </p:txBody>
      </p:sp>
      <p:sp>
        <p:nvSpPr>
          <p:cNvPr id="3" name="Content Placeholder 2"/>
          <p:cNvSpPr>
            <a:spLocks noGrp="1"/>
          </p:cNvSpPr>
          <p:nvPr>
            <p:ph idx="1"/>
          </p:nvPr>
        </p:nvSpPr>
        <p:spPr/>
        <p:txBody>
          <a:bodyPr>
            <a:normAutofit fontScale="70000" lnSpcReduction="20000"/>
          </a:bodyPr>
          <a:lstStyle/>
          <a:p>
            <a:r>
              <a:rPr lang="en-US" sz="3600" b="1" dirty="0"/>
              <a:t>It is simple to grasp the informative intellectual data regarding the centers of force; it is most difficult to bring about the </a:t>
            </a:r>
            <a:r>
              <a:rPr lang="en-US" sz="3600" b="1" dirty="0">
                <a:solidFill>
                  <a:srgbClr val="FF0000"/>
                </a:solidFill>
              </a:rPr>
              <a:t>rearrangement of the forces flowing through these vortices, </a:t>
            </a:r>
            <a:r>
              <a:rPr lang="en-US" sz="3600" b="1" dirty="0"/>
              <a:t>and to learn to function consciously through the higher centers, subordinating the lower ones. "</a:t>
            </a:r>
          </a:p>
          <a:p>
            <a:r>
              <a:rPr lang="en-US" sz="3600" b="1" dirty="0"/>
              <a:t>The interplay between the </a:t>
            </a:r>
            <a:r>
              <a:rPr lang="en-US" sz="3600" b="1" dirty="0" err="1"/>
              <a:t>centres</a:t>
            </a:r>
            <a:r>
              <a:rPr lang="en-US" sz="3600" b="1" dirty="0"/>
              <a:t> below and above the diaphragm</a:t>
            </a:r>
          </a:p>
          <a:p>
            <a:r>
              <a:rPr lang="en-US" sz="3600" b="1" dirty="0">
                <a:solidFill>
                  <a:srgbClr val="FF0000"/>
                </a:solidFill>
              </a:rPr>
              <a:t>is of vital importance to the modern aspirant, for the mechanism of their transmutation, results in the activated heart, the throat, and the eye - and lead to true esoteric </a:t>
            </a:r>
            <a:r>
              <a:rPr lang="en-US" sz="3600" b="1" dirty="0" err="1">
                <a:solidFill>
                  <a:srgbClr val="FF0000"/>
                </a:solidFill>
              </a:rPr>
              <a:t>endeavour</a:t>
            </a:r>
            <a:r>
              <a:rPr lang="en-US" sz="3600" b="1" dirty="0">
                <a:solidFill>
                  <a:srgbClr val="FF0000"/>
                </a:solidFill>
              </a:rPr>
              <a:t> and to creative work on the subtler planes.</a:t>
            </a:r>
          </a:p>
          <a:p>
            <a:endParaRPr lang="en-US" dirty="0"/>
          </a:p>
        </p:txBody>
      </p:sp>
    </p:spTree>
    <p:extLst>
      <p:ext uri="{BB962C8B-B14F-4D97-AF65-F5344CB8AC3E}">
        <p14:creationId xmlns:p14="http://schemas.microsoft.com/office/powerpoint/2010/main" val="368403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Centrifugal and Centripetal motion </a:t>
            </a:r>
          </a:p>
        </p:txBody>
      </p:sp>
      <p:sp>
        <p:nvSpPr>
          <p:cNvPr id="3" name="Content Placeholder 2"/>
          <p:cNvSpPr>
            <a:spLocks noGrp="1"/>
          </p:cNvSpPr>
          <p:nvPr>
            <p:ph idx="1"/>
          </p:nvPr>
        </p:nvSpPr>
        <p:spPr/>
        <p:txBody>
          <a:bodyPr>
            <a:normAutofit fontScale="92500" lnSpcReduction="10000"/>
          </a:bodyPr>
          <a:lstStyle/>
          <a:p>
            <a:endParaRPr lang="en-US" dirty="0"/>
          </a:p>
          <a:p>
            <a:r>
              <a:rPr lang="en-US" b="1" dirty="0"/>
              <a:t>“One of the fundamental concepts which is grasped by all magical workers, is that both will and desire are force emanations.  They differ in quality and vibration, but are essentially </a:t>
            </a:r>
            <a:r>
              <a:rPr lang="en-US" b="1" dirty="0">
                <a:solidFill>
                  <a:srgbClr val="FF0000"/>
                </a:solidFill>
              </a:rPr>
              <a:t>currents of energy, one forming an initial vortex or center of activity, being centrifugal, and the other being centripetal</a:t>
            </a:r>
            <a:r>
              <a:rPr lang="en-US" b="1" dirty="0"/>
              <a:t>, and the main factor in the accretion of matter into a form around the central vortex.” (TCF 1080)</a:t>
            </a:r>
          </a:p>
          <a:p>
            <a:endParaRPr lang="en-US" dirty="0"/>
          </a:p>
        </p:txBody>
      </p:sp>
    </p:spTree>
    <p:extLst>
      <p:ext uri="{BB962C8B-B14F-4D97-AF65-F5344CB8AC3E}">
        <p14:creationId xmlns:p14="http://schemas.microsoft.com/office/powerpoint/2010/main" val="4283440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0466" name="Picture 2" descr="C:\Users\Duane\Desktop\Ray and plane peta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3" y="-423863"/>
            <a:ext cx="10220326" cy="770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58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Ray and Plane petals1_WMV V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9663" y="0"/>
            <a:ext cx="6924675" cy="6858000"/>
          </a:xfrm>
          <a:prstGeom prst="rect">
            <a:avLst/>
          </a:prstGeom>
        </p:spPr>
      </p:pic>
    </p:spTree>
    <p:extLst>
      <p:ext uri="{BB962C8B-B14F-4D97-AF65-F5344CB8AC3E}">
        <p14:creationId xmlns:p14="http://schemas.microsoft.com/office/powerpoint/2010/main" val="26757294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7 Rays and the &amp; Planes</a:t>
            </a:r>
          </a:p>
        </p:txBody>
      </p:sp>
      <p:sp>
        <p:nvSpPr>
          <p:cNvPr id="3" name="Content Placeholder 2"/>
          <p:cNvSpPr>
            <a:spLocks noGrp="1"/>
          </p:cNvSpPr>
          <p:nvPr>
            <p:ph idx="1"/>
          </p:nvPr>
        </p:nvSpPr>
        <p:spPr/>
        <p:txBody>
          <a:bodyPr>
            <a:normAutofit fontScale="92500" lnSpcReduction="20000"/>
          </a:bodyPr>
          <a:lstStyle/>
          <a:p>
            <a:r>
              <a:rPr lang="en-US" b="1" dirty="0"/>
              <a:t>Future presentations of the Ancient Wisdom Teachings.</a:t>
            </a:r>
          </a:p>
          <a:p>
            <a:r>
              <a:rPr lang="en-US" b="1" dirty="0"/>
              <a:t>Least understood of the Ageless Wisdom Teachings is motion. (TCF)</a:t>
            </a:r>
          </a:p>
          <a:p>
            <a:r>
              <a:rPr lang="en-US" b="1" dirty="0"/>
              <a:t>Motion is difficult to see or understand unless you are clairvoyant or you have some visual representation outwardly.</a:t>
            </a:r>
          </a:p>
          <a:p>
            <a:r>
              <a:rPr lang="en-US" b="1" dirty="0"/>
              <a:t>Not just the quality of the information given but how that information is shared.</a:t>
            </a:r>
          </a:p>
          <a:p>
            <a:r>
              <a:rPr lang="en-US" b="1" dirty="0"/>
              <a:t>Rely on Audio-video aids and computer animations to help bridge the gap.</a:t>
            </a:r>
          </a:p>
          <a:p>
            <a:endParaRPr lang="en-US" b="1" dirty="0"/>
          </a:p>
          <a:p>
            <a:endParaRPr lang="en-US" b="1" dirty="0"/>
          </a:p>
        </p:txBody>
      </p:sp>
    </p:spTree>
    <p:extLst>
      <p:ext uri="{BB962C8B-B14F-4D97-AF65-F5344CB8AC3E}">
        <p14:creationId xmlns:p14="http://schemas.microsoft.com/office/powerpoint/2010/main" val="2937994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1666" name="Picture 2" descr="C:\Users\Duane\Desktop\Images Morya\3 types of motion 3a -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04477" cy="521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957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a:bodyPr>
          <a:lstStyle/>
          <a:p>
            <a:r>
              <a:rPr lang="en-US" sz="3600" b="1" dirty="0"/>
              <a:t>Welling up from within a radiant center</a:t>
            </a:r>
          </a:p>
        </p:txBody>
      </p:sp>
      <p:sp>
        <p:nvSpPr>
          <p:cNvPr id="3" name="Content Placeholder 2"/>
          <p:cNvSpPr>
            <a:spLocks noGrp="1"/>
          </p:cNvSpPr>
          <p:nvPr>
            <p:ph idx="1"/>
          </p:nvPr>
        </p:nvSpPr>
        <p:spPr/>
        <p:txBody>
          <a:bodyPr>
            <a:normAutofit fontScale="92500" lnSpcReduction="20000"/>
          </a:bodyPr>
          <a:lstStyle/>
          <a:p>
            <a:pPr marL="0" indent="0">
              <a:buNone/>
            </a:pPr>
            <a:endParaRPr lang="en-US" dirty="0"/>
          </a:p>
          <a:p>
            <a:endParaRPr lang="en-US" dirty="0"/>
          </a:p>
          <a:p>
            <a:endParaRPr lang="en-US" dirty="0"/>
          </a:p>
          <a:p>
            <a:endParaRPr lang="en-US" dirty="0"/>
          </a:p>
          <a:p>
            <a:endParaRPr lang="en-US" sz="1800" dirty="0"/>
          </a:p>
          <a:p>
            <a:endParaRPr lang="en-US" sz="1800" dirty="0"/>
          </a:p>
          <a:p>
            <a:endParaRPr lang="en-US" sz="2400" b="1" dirty="0"/>
          </a:p>
          <a:p>
            <a:r>
              <a:rPr lang="en-US" sz="2400" b="1" dirty="0"/>
              <a:t>“Let your influence, welling forth from a steady and radiant </a:t>
            </a:r>
            <a:r>
              <a:rPr lang="en-US" sz="2400" b="1" dirty="0" err="1"/>
              <a:t>centre</a:t>
            </a:r>
            <a:r>
              <a:rPr lang="en-US" sz="2400" b="1" dirty="0"/>
              <a:t>, make itself felt in ever widening ranges of contact.” (310 DINA 1)</a:t>
            </a:r>
          </a:p>
          <a:p>
            <a:r>
              <a:rPr lang="en-US" sz="2400" b="1" dirty="0"/>
              <a:t>. “A welling up of magnetic force on Sirius, which produces effects upon our solar system and particularly upon our Earth, via the Hierarchy.” (410 EA)</a:t>
            </a:r>
          </a:p>
          <a:p>
            <a:endParaRPr lang="en-US" sz="1800" dirty="0"/>
          </a:p>
        </p:txBody>
      </p:sp>
      <p:sp>
        <p:nvSpPr>
          <p:cNvPr id="4" name="Rectangle 3"/>
          <p:cNvSpPr/>
          <p:nvPr/>
        </p:nvSpPr>
        <p:spPr>
          <a:xfrm>
            <a:off x="2286000" y="2274838"/>
            <a:ext cx="4572000" cy="2031325"/>
          </a:xfrm>
          <a:prstGeom prst="rect">
            <a:avLst/>
          </a:prstGeom>
        </p:spPr>
        <p:txBody>
          <a:bodyPr>
            <a:spAutoFit/>
          </a:bodyPr>
          <a:lstStyle/>
          <a:p>
            <a:r>
              <a:rPr lang="en-US" b="1" dirty="0">
                <a:solidFill>
                  <a:srgbClr val="000000"/>
                </a:solidFill>
                <a:latin typeface="New"/>
              </a:rPr>
              <a:t>Wikipedia</a:t>
            </a:r>
            <a:endParaRPr lang="en-US" dirty="0">
              <a:solidFill>
                <a:srgbClr val="000000"/>
              </a:solidFill>
              <a:latin typeface="Helvetica Neue"/>
            </a:endParaRPr>
          </a:p>
          <a:p>
            <a:r>
              <a:rPr lang="en-US" b="1" dirty="0">
                <a:solidFill>
                  <a:srgbClr val="000000"/>
                </a:solidFill>
                <a:latin typeface="New"/>
              </a:rPr>
              <a:t>welled</a:t>
            </a:r>
            <a:r>
              <a:rPr lang="en-US" dirty="0">
                <a:solidFill>
                  <a:srgbClr val="000000"/>
                </a:solidFill>
                <a:latin typeface="New"/>
              </a:rPr>
              <a:t>, </a:t>
            </a:r>
            <a:r>
              <a:rPr lang="en-US" b="1" dirty="0" err="1">
                <a:solidFill>
                  <a:srgbClr val="000000"/>
                </a:solidFill>
                <a:latin typeface="New"/>
              </a:rPr>
              <a:t>well·ing</a:t>
            </a:r>
            <a:r>
              <a:rPr lang="en-US" dirty="0">
                <a:solidFill>
                  <a:srgbClr val="000000"/>
                </a:solidFill>
                <a:latin typeface="New"/>
              </a:rPr>
              <a:t>, </a:t>
            </a:r>
            <a:r>
              <a:rPr lang="en-US" b="1" dirty="0">
                <a:solidFill>
                  <a:srgbClr val="000000"/>
                </a:solidFill>
                <a:latin typeface="New"/>
              </a:rPr>
              <a:t>wells</a:t>
            </a:r>
            <a:endParaRPr lang="en-US" dirty="0">
              <a:solidFill>
                <a:srgbClr val="000000"/>
              </a:solidFill>
              <a:latin typeface="Helvetica Neue"/>
            </a:endParaRPr>
          </a:p>
          <a:p>
            <a:r>
              <a:rPr lang="en-US" dirty="0">
                <a:solidFill>
                  <a:srgbClr val="000000"/>
                </a:solidFill>
                <a:latin typeface="New"/>
              </a:rPr>
              <a:t> </a:t>
            </a:r>
            <a:endParaRPr lang="en-US" dirty="0">
              <a:solidFill>
                <a:srgbClr val="000000"/>
              </a:solidFill>
              <a:latin typeface="Helvetica Neue"/>
            </a:endParaRPr>
          </a:p>
          <a:p>
            <a:r>
              <a:rPr lang="en-US" i="1" dirty="0" err="1">
                <a:solidFill>
                  <a:srgbClr val="000000"/>
                </a:solidFill>
                <a:latin typeface="New"/>
              </a:rPr>
              <a:t>v.intr</a:t>
            </a:r>
            <a:r>
              <a:rPr lang="en-US" i="1" dirty="0">
                <a:solidFill>
                  <a:srgbClr val="000000"/>
                </a:solidFill>
                <a:latin typeface="New"/>
              </a:rPr>
              <a:t>.</a:t>
            </a:r>
            <a:endParaRPr lang="en-US" dirty="0">
              <a:solidFill>
                <a:srgbClr val="000000"/>
              </a:solidFill>
              <a:latin typeface="Helvetica Neue"/>
            </a:endParaRPr>
          </a:p>
          <a:p>
            <a:r>
              <a:rPr lang="en-US" b="1" dirty="0">
                <a:solidFill>
                  <a:srgbClr val="000000"/>
                </a:solidFill>
                <a:latin typeface="New"/>
              </a:rPr>
              <a:t>1. </a:t>
            </a:r>
            <a:r>
              <a:rPr lang="en-US" dirty="0">
                <a:solidFill>
                  <a:srgbClr val="000000"/>
                </a:solidFill>
                <a:latin typeface="New"/>
              </a:rPr>
              <a:t>To rise to the surface, ready to flow: </a:t>
            </a:r>
            <a:endParaRPr lang="en-US" dirty="0">
              <a:solidFill>
                <a:srgbClr val="000000"/>
              </a:solidFill>
              <a:latin typeface="Helvetica Neue"/>
            </a:endParaRPr>
          </a:p>
          <a:p>
            <a:r>
              <a:rPr lang="en-US" b="1" dirty="0">
                <a:solidFill>
                  <a:srgbClr val="000000"/>
                </a:solidFill>
                <a:latin typeface="New"/>
              </a:rPr>
              <a:t>2. </a:t>
            </a:r>
            <a:r>
              <a:rPr lang="en-US" dirty="0">
                <a:solidFill>
                  <a:srgbClr val="000000"/>
                </a:solidFill>
                <a:latin typeface="New"/>
              </a:rPr>
              <a:t>To rise or surge from an inner source: </a:t>
            </a:r>
          </a:p>
          <a:p>
            <a:endParaRPr lang="en-US" b="0" i="0" dirty="0">
              <a:solidFill>
                <a:srgbClr val="000000"/>
              </a:solidFill>
              <a:effectLst/>
              <a:latin typeface="Helvetica Neue"/>
            </a:endParaRPr>
          </a:p>
        </p:txBody>
      </p:sp>
    </p:spTree>
    <p:extLst>
      <p:ext uri="{BB962C8B-B14F-4D97-AF65-F5344CB8AC3E}">
        <p14:creationId xmlns:p14="http://schemas.microsoft.com/office/powerpoint/2010/main" val="1887295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6066" name="Picture 2" descr="C:\Users\Duane\Desktop\ILWSC animations\LW toru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58" y="9525"/>
            <a:ext cx="9157792" cy="678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948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Printing 3-D objects.</a:t>
            </a:r>
          </a:p>
        </p:txBody>
      </p:sp>
      <p:sp>
        <p:nvSpPr>
          <p:cNvPr id="3" name="Content Placeholder 2"/>
          <p:cNvSpPr>
            <a:spLocks noGrp="1"/>
          </p:cNvSpPr>
          <p:nvPr>
            <p:ph idx="1"/>
          </p:nvPr>
        </p:nvSpPr>
        <p:spPr/>
        <p:txBody>
          <a:bodyPr>
            <a:normAutofit/>
          </a:bodyPr>
          <a:lstStyle/>
          <a:p>
            <a:r>
              <a:rPr lang="en-US" sz="3600" b="1" dirty="0" err="1"/>
              <a:t>Photophoretic</a:t>
            </a:r>
            <a:r>
              <a:rPr lang="en-US" sz="3600" b="1" dirty="0"/>
              <a:t> – trap  (Princess </a:t>
            </a:r>
            <a:r>
              <a:rPr lang="en-US" sz="3600" b="1" dirty="0" err="1"/>
              <a:t>Laya</a:t>
            </a:r>
            <a:r>
              <a:rPr lang="en-US" sz="3600" b="1" dirty="0"/>
              <a:t> Projector)</a:t>
            </a:r>
          </a:p>
          <a:p>
            <a:endParaRPr lang="en-US" sz="3600" b="1" dirty="0"/>
          </a:p>
          <a:p>
            <a:pPr marL="0" indent="0">
              <a:buNone/>
            </a:pPr>
            <a:endParaRPr lang="en-US" sz="2400" b="1" dirty="0"/>
          </a:p>
        </p:txBody>
      </p:sp>
    </p:spTree>
    <p:extLst>
      <p:ext uri="{BB962C8B-B14F-4D97-AF65-F5344CB8AC3E}">
        <p14:creationId xmlns:p14="http://schemas.microsoft.com/office/powerpoint/2010/main" val="1033906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061764497"/>
              </p:ext>
            </p:extLst>
          </p:nvPr>
        </p:nvGraphicFramePr>
        <p:xfrm>
          <a:off x="457200" y="2667000"/>
          <a:ext cx="7742264" cy="879475"/>
        </p:xfrm>
        <a:graphic>
          <a:graphicData uri="http://schemas.openxmlformats.org/presentationml/2006/ole">
            <mc:AlternateContent xmlns:mc="http://schemas.openxmlformats.org/markup-compatibility/2006">
              <mc:Choice xmlns:v="urn:schemas-microsoft-com:vml" Requires="v">
                <p:oleObj spid="_x0000_s1030" name="Packager Shell Object" showAsIcon="1" r:id="rId3" imgW="3409200" imgH="387000" progId="Package">
                  <p:embed/>
                </p:oleObj>
              </mc:Choice>
              <mc:Fallback>
                <p:oleObj name="Packager Shell Object" showAsIcon="1" r:id="rId3" imgW="3409200" imgH="387000" progId="Package">
                  <p:embed/>
                  <p:pic>
                    <p:nvPicPr>
                      <p:cNvPr id="0" name=""/>
                      <p:cNvPicPr/>
                      <p:nvPr/>
                    </p:nvPicPr>
                    <p:blipFill>
                      <a:blip r:embed="rId4"/>
                      <a:stretch>
                        <a:fillRect/>
                      </a:stretch>
                    </p:blipFill>
                    <p:spPr>
                      <a:xfrm>
                        <a:off x="457200" y="2667000"/>
                        <a:ext cx="7742264" cy="879475"/>
                      </a:xfrm>
                      <a:prstGeom prst="rect">
                        <a:avLst/>
                      </a:prstGeom>
                    </p:spPr>
                  </p:pic>
                </p:oleObj>
              </mc:Fallback>
            </mc:AlternateContent>
          </a:graphicData>
        </a:graphic>
      </p:graphicFrame>
    </p:spTree>
    <p:extLst>
      <p:ext uri="{BB962C8B-B14F-4D97-AF65-F5344CB8AC3E}">
        <p14:creationId xmlns:p14="http://schemas.microsoft.com/office/powerpoint/2010/main" val="4098022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194" name="Picture 2" descr="C:\Users\Duane\Desktop\7 Rays and colors b.jpg"/>
          <p:cNvPicPr>
            <a:picLocks noChangeAspect="1" noChangeArrowheads="1"/>
          </p:cNvPicPr>
          <p:nvPr/>
        </p:nvPicPr>
        <p:blipFill>
          <a:blip r:embed="rId2"/>
          <a:srcRect/>
          <a:stretch>
            <a:fillRect/>
          </a:stretch>
        </p:blipFill>
        <p:spPr bwMode="auto">
          <a:xfrm>
            <a:off x="1752600" y="82101"/>
            <a:ext cx="6477000" cy="6775899"/>
          </a:xfrm>
          <a:prstGeom prst="rect">
            <a:avLst/>
          </a:prstGeom>
          <a:noFill/>
        </p:spPr>
      </p:pic>
    </p:spTree>
    <p:extLst>
      <p:ext uri="{BB962C8B-B14F-4D97-AF65-F5344CB8AC3E}">
        <p14:creationId xmlns:p14="http://schemas.microsoft.com/office/powerpoint/2010/main" val="3176588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2754" name="Picture 2" descr="C:\Users\Duane\Desktop\7 ray colors last blue 6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6079877" cy="6844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17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5586" name="Picture 2" descr="F:\color chart csm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41697"/>
            <a:ext cx="6705600" cy="681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787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C:\Users\Duane 1\Desktop\777 nn.jpg"/>
          <p:cNvPicPr>
            <a:picLocks noChangeAspect="1" noChangeArrowheads="1"/>
          </p:cNvPicPr>
          <p:nvPr/>
        </p:nvPicPr>
        <p:blipFill>
          <a:blip r:embed="rId3" cstate="print"/>
          <a:srcRect/>
          <a:stretch>
            <a:fillRect/>
          </a:stretch>
        </p:blipFill>
        <p:spPr bwMode="auto">
          <a:xfrm>
            <a:off x="1219200" y="76200"/>
            <a:ext cx="6705600" cy="6604462"/>
          </a:xfrm>
          <a:prstGeom prst="rect">
            <a:avLst/>
          </a:prstGeom>
          <a:noFill/>
        </p:spPr>
      </p:pic>
    </p:spTree>
    <p:extLst>
      <p:ext uri="{BB962C8B-B14F-4D97-AF65-F5344CB8AC3E}">
        <p14:creationId xmlns:p14="http://schemas.microsoft.com/office/powerpoint/2010/main" val="12555307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591</Words>
  <Application>Microsoft Office PowerPoint</Application>
  <PresentationFormat>On-screen Show (4:3)</PresentationFormat>
  <Paragraphs>67</Paragraphs>
  <Slides>32</Slides>
  <Notes>11</Notes>
  <HiddenSlides>0</HiddenSlides>
  <MMClips>4</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8" baseType="lpstr">
      <vt:lpstr>Arial</vt:lpstr>
      <vt:lpstr>Calibri</vt:lpstr>
      <vt:lpstr>Helvetica Neue</vt:lpstr>
      <vt:lpstr>New</vt:lpstr>
      <vt:lpstr>Office Theme</vt:lpstr>
      <vt:lpstr>Packager Shell Object</vt:lpstr>
      <vt:lpstr>PowerPoint Presentation</vt:lpstr>
      <vt:lpstr>New ideas inhibited by  the concrete mind</vt:lpstr>
      <vt:lpstr>The 7 Rays and the &amp; Planes</vt:lpstr>
      <vt:lpstr>Printing 3-D objects.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Rotation of the Rays and Planes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vortex and dual rotary motion</vt:lpstr>
      <vt:lpstr> The forces flowing through these vortices. </vt:lpstr>
      <vt:lpstr>Centrifugal and Centripetal motion </vt:lpstr>
      <vt:lpstr>PowerPoint Presentation</vt:lpstr>
      <vt:lpstr>PowerPoint Presentation</vt:lpstr>
      <vt:lpstr>PowerPoint Presentation</vt:lpstr>
      <vt:lpstr>Welling up from within a radiant center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Duane Carpenter</dc:creator>
  <cp:lastModifiedBy>bl</cp:lastModifiedBy>
  <cp:revision>4</cp:revision>
  <dcterms:created xsi:type="dcterms:W3CDTF">2018-04-14T23:33:30Z</dcterms:created>
  <dcterms:modified xsi:type="dcterms:W3CDTF">2018-04-15T14:51:05Z</dcterms:modified>
</cp:coreProperties>
</file>