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7"/>
  </p:notesMasterIdLst>
  <p:sldIdLst>
    <p:sldId id="260" r:id="rId3"/>
    <p:sldId id="262" r:id="rId4"/>
    <p:sldId id="263"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3" r:id="rId22"/>
    <p:sldId id="286" r:id="rId23"/>
    <p:sldId id="287" r:id="rId24"/>
    <p:sldId id="288" r:id="rId25"/>
    <p:sldId id="289" r:id="rId26"/>
    <p:sldId id="290" r:id="rId27"/>
    <p:sldId id="291" r:id="rId28"/>
    <p:sldId id="292" r:id="rId29"/>
    <p:sldId id="294" r:id="rId30"/>
    <p:sldId id="295" r:id="rId31"/>
    <p:sldId id="296" r:id="rId32"/>
    <p:sldId id="297" r:id="rId33"/>
    <p:sldId id="298" r:id="rId34"/>
    <p:sldId id="299" r:id="rId35"/>
    <p:sldId id="300" r:id="rId36"/>
    <p:sldId id="301" r:id="rId37"/>
    <p:sldId id="302" r:id="rId38"/>
    <p:sldId id="304" r:id="rId39"/>
    <p:sldId id="308" r:id="rId40"/>
    <p:sldId id="309" r:id="rId41"/>
    <p:sldId id="310" r:id="rId42"/>
    <p:sldId id="311" r:id="rId43"/>
    <p:sldId id="312" r:id="rId44"/>
    <p:sldId id="316" r:id="rId45"/>
    <p:sldId id="321"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02" y="3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615D23-7F6A-4EF5-BADB-24DE3135812E}" type="datetimeFigureOut">
              <a:rPr lang="en-US" smtClean="0"/>
              <a:t>6/3/2018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9ADCF5-FE58-4F4D-8BD6-EE3CE6023D60}" type="slidenum">
              <a:rPr lang="en-US" smtClean="0"/>
              <a:t>‹#›</a:t>
            </a:fld>
            <a:endParaRPr lang="en-US"/>
          </a:p>
        </p:txBody>
      </p:sp>
    </p:spTree>
    <p:extLst>
      <p:ext uri="{BB962C8B-B14F-4D97-AF65-F5344CB8AC3E}">
        <p14:creationId xmlns:p14="http://schemas.microsoft.com/office/powerpoint/2010/main" val="3745291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Paradox</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718668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Chart 2 main poles BS and Crown  --  </a:t>
            </a:r>
            <a:r>
              <a:rPr lang="en-US" dirty="0"/>
              <a:t>Shifting and evolving  dualities and polarities.--------- Tension – Crises – Emergence   Devas light-color – sound - vibration  - number ----- Formula OLP   Objective –</a:t>
            </a:r>
            <a:r>
              <a:rPr lang="en-US" baseline="0" dirty="0"/>
              <a:t> location  procedure</a:t>
            </a:r>
            <a:endParaRPr lang="en-US" dirty="0"/>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452614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Least understood of the ancient wisdom teachings motion</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768323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off with the many pictures of the rays and the planes extend those</a:t>
            </a:r>
            <a:r>
              <a:rPr lang="en-US" baseline="0" dirty="0"/>
              <a:t> ideas</a:t>
            </a:r>
            <a:r>
              <a:rPr lang="en-US" dirty="0"/>
              <a:t> a little bit more </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49822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Enlargement of previous image</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304570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 of </a:t>
            </a:r>
            <a:r>
              <a:rPr lang="en-US" dirty="0" err="1"/>
              <a:t>correspondances</a:t>
            </a:r>
            <a:r>
              <a:rPr lang="en-US" dirty="0"/>
              <a:t> </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243137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sacred heavenly  men  ---  7 masters ashrams   ----  7 sub-groups                 3 R            4 SB     5 </a:t>
            </a:r>
            <a:r>
              <a:rPr lang="en-US" dirty="0" err="1"/>
              <a:t>Hilarion</a:t>
            </a:r>
            <a:r>
              <a:rPr lang="en-US" dirty="0"/>
              <a:t> masters not confined to just one ray</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975070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(TCF 770)</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423497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r>
              <a:rPr lang="en-US" baseline="0" dirty="0"/>
              <a:t> going in opposite directions Like the  rays and planes</a:t>
            </a:r>
            <a:endParaRPr lang="en-US" dirty="0"/>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223558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out- up-down Centrifugal  -</a:t>
            </a:r>
            <a:r>
              <a:rPr lang="en-US" baseline="0" dirty="0"/>
              <a:t> </a:t>
            </a:r>
            <a:r>
              <a:rPr lang="en-US" dirty="0"/>
              <a:t>Centripetal  in - out</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93484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Folding into itself can only </a:t>
            </a:r>
            <a:r>
              <a:rPr lang="en-US"/>
              <a:t>be done if </a:t>
            </a:r>
            <a:r>
              <a:rPr lang="en-US" dirty="0"/>
              <a:t>other dimensions are involved</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981766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844951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4124724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Soul many lighted bands Knowledge Love Will  petals rotating counter-clockwise – personality clockwise Personality note is a </a:t>
            </a:r>
            <a:r>
              <a:rPr lang="en-US" dirty="0" err="1"/>
              <a:t>reitererated</a:t>
            </a:r>
            <a:r>
              <a:rPr lang="en-US" dirty="0"/>
              <a:t> word sounding in time and space</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405695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Musical scales</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489010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5316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Rays and planes seen electrically</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4290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brings rays and Planes into each others orbit and the rays pass through the planes adding to</a:t>
            </a:r>
            <a:r>
              <a:rPr lang="en-US" baseline="0" dirty="0"/>
              <a:t> each.</a:t>
            </a:r>
            <a:endParaRPr lang="en-US" dirty="0"/>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011205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Pericarp  - supporting  layers</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523845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a petal come into existence ? What is the hidden dynamic in which a center or chakra</a:t>
            </a:r>
            <a:r>
              <a:rPr lang="en-US" baseline="0" dirty="0"/>
              <a:t> is build   NUMBER relates to how many vibrations that  are working through that center RAYS    1,2,3</a:t>
            </a:r>
            <a:endParaRPr lang="en-US" dirty="0"/>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499934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still chart to explain motion Energy welling up</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02805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9188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986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845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198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407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6850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635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417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035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762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20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183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486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274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002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75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160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672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87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711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718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392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291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5EC60C-D0B6-4548-A173-B0EA70F0E114}" type="datetimeFigureOut">
              <a:rPr lang="en-US" smtClean="0">
                <a:solidFill>
                  <a:prstClr val="black">
                    <a:tint val="75000"/>
                  </a:prstClr>
                </a:solidFill>
              </a:rPr>
              <a:pPr/>
              <a:t>6/3/2018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4944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8050" name="Picture 2" descr="C:\Users\Duane\Desktop\Wheels 77777777777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583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569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Rotation of the Rays and Planes</a:t>
            </a:r>
          </a:p>
        </p:txBody>
      </p:sp>
      <p:sp>
        <p:nvSpPr>
          <p:cNvPr id="3" name="Content Placeholder 2"/>
          <p:cNvSpPr>
            <a:spLocks noGrp="1"/>
          </p:cNvSpPr>
          <p:nvPr>
            <p:ph idx="1"/>
          </p:nvPr>
        </p:nvSpPr>
        <p:spPr/>
        <p:txBody>
          <a:bodyPr>
            <a:normAutofit fontScale="62500" lnSpcReduction="20000"/>
          </a:bodyPr>
          <a:lstStyle/>
          <a:p>
            <a:r>
              <a:rPr lang="en-US" b="1" dirty="0"/>
              <a:t>In connection with these two types of spheres we might, by way of illustration and for the sake of clarity, say that:</a:t>
            </a:r>
          </a:p>
          <a:p>
            <a:r>
              <a:rPr lang="en-US" b="1" dirty="0"/>
              <a:t> </a:t>
            </a:r>
          </a:p>
          <a:p>
            <a:r>
              <a:rPr lang="en-US" b="1" dirty="0"/>
              <a:t>a. The planes rotate from east to west.</a:t>
            </a:r>
          </a:p>
          <a:p>
            <a:r>
              <a:rPr lang="en-US" b="1" dirty="0"/>
              <a:t>b. The rays rotate from north to south….. </a:t>
            </a:r>
          </a:p>
          <a:p>
            <a:r>
              <a:rPr lang="en-US" b="1" dirty="0"/>
              <a:t> --------------------------------------------------------------------------------------------------</a:t>
            </a:r>
          </a:p>
          <a:p>
            <a:r>
              <a:rPr lang="en-US" b="1" dirty="0">
                <a:solidFill>
                  <a:srgbClr val="FF0000"/>
                </a:solidFill>
              </a:rPr>
              <a:t>The seven planes, likewise atoms, rotate on their own axis</a:t>
            </a:r>
            <a:r>
              <a:rPr lang="en-US" b="1" dirty="0"/>
              <a:t>, and conform to that which is required of all atomic lives.</a:t>
            </a:r>
          </a:p>
          <a:p>
            <a:r>
              <a:rPr lang="en-US" b="1" dirty="0"/>
              <a:t> </a:t>
            </a:r>
          </a:p>
          <a:p>
            <a:r>
              <a:rPr lang="en-US" b="1" dirty="0"/>
              <a:t>The seven spheres of any one plane, which we call </a:t>
            </a:r>
            <a:r>
              <a:rPr lang="en-US" b="1" dirty="0" err="1"/>
              <a:t>subplanes</a:t>
            </a:r>
            <a:r>
              <a:rPr lang="en-US" b="1" dirty="0"/>
              <a:t>, equally correspond to the system; each has its seven revolving wheels or planes that rotate through their own innate ability, due to latent heat—the heat of the matter of which they are formed.                                                                             (TCF 153-4) </a:t>
            </a:r>
          </a:p>
          <a:p>
            <a:endParaRPr lang="en-US" dirty="0"/>
          </a:p>
        </p:txBody>
      </p:sp>
    </p:spTree>
    <p:extLst>
      <p:ext uri="{BB962C8B-B14F-4D97-AF65-F5344CB8AC3E}">
        <p14:creationId xmlns:p14="http://schemas.microsoft.com/office/powerpoint/2010/main" val="1543121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C:\Users\Duane\Desktop\rays and planes 2.jpg"/>
          <p:cNvPicPr>
            <a:picLocks noChangeAspect="1" noChangeArrowheads="1"/>
          </p:cNvPicPr>
          <p:nvPr/>
        </p:nvPicPr>
        <p:blipFill>
          <a:blip r:embed="rId2" cstate="print"/>
          <a:srcRect/>
          <a:stretch>
            <a:fillRect/>
          </a:stretch>
        </p:blipFill>
        <p:spPr bwMode="auto">
          <a:xfrm>
            <a:off x="195242" y="0"/>
            <a:ext cx="8476842" cy="6858000"/>
          </a:xfrm>
          <a:prstGeom prst="rect">
            <a:avLst/>
          </a:prstGeom>
          <a:noFill/>
        </p:spPr>
      </p:pic>
    </p:spTree>
    <p:extLst>
      <p:ext uri="{BB962C8B-B14F-4D97-AF65-F5344CB8AC3E}">
        <p14:creationId xmlns:p14="http://schemas.microsoft.com/office/powerpoint/2010/main" val="526950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2" descr="D:\Desktop\USR Presentation\rays spjerical last 1 1 - Copy.jpg"/>
          <p:cNvPicPr>
            <a:picLocks noChangeAspect="1" noChangeArrowheads="1"/>
          </p:cNvPicPr>
          <p:nvPr/>
        </p:nvPicPr>
        <p:blipFill>
          <a:blip r:embed="rId2" cstate="print"/>
          <a:srcRect/>
          <a:stretch>
            <a:fillRect/>
          </a:stretch>
        </p:blipFill>
        <p:spPr bwMode="auto">
          <a:xfrm>
            <a:off x="1219200" y="0"/>
            <a:ext cx="6858000" cy="6715125"/>
          </a:xfrm>
          <a:prstGeom prst="rect">
            <a:avLst/>
          </a:prstGeom>
          <a:noFill/>
        </p:spPr>
      </p:pic>
    </p:spTree>
    <p:extLst>
      <p:ext uri="{BB962C8B-B14F-4D97-AF65-F5344CB8AC3E}">
        <p14:creationId xmlns:p14="http://schemas.microsoft.com/office/powerpoint/2010/main" val="2877369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76610" name="Picture 2" descr="F:\7 rays plan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85724"/>
            <a:ext cx="6667500" cy="668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882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2434" name="Picture 2" descr="C:\Users\Duane\Desktop\Rays and planes corrected  go R&amp;P.jpg"/>
          <p:cNvPicPr>
            <a:picLocks noChangeAspect="1" noChangeArrowheads="1"/>
          </p:cNvPicPr>
          <p:nvPr/>
        </p:nvPicPr>
        <p:blipFill>
          <a:blip r:embed="rId3" cstate="print"/>
          <a:srcRect/>
          <a:stretch>
            <a:fillRect/>
          </a:stretch>
        </p:blipFill>
        <p:spPr bwMode="auto">
          <a:xfrm>
            <a:off x="1905000" y="0"/>
            <a:ext cx="5486400" cy="6860117"/>
          </a:xfrm>
          <a:prstGeom prst="rect">
            <a:avLst/>
          </a:prstGeom>
          <a:noFill/>
        </p:spPr>
      </p:pic>
    </p:spTree>
    <p:extLst>
      <p:ext uri="{BB962C8B-B14F-4D97-AF65-F5344CB8AC3E}">
        <p14:creationId xmlns:p14="http://schemas.microsoft.com/office/powerpoint/2010/main" val="681918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17570" name="Picture 2" descr="C:\Users\Duane\Desktop\ray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5457825" cy="6824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657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a:bodyPr>
          <a:lstStyle/>
          <a:p>
            <a:r>
              <a:rPr lang="en-US" b="1" dirty="0"/>
              <a:t>Interaction of the Rays and Planes through motion</a:t>
            </a:r>
            <a:br>
              <a:rPr lang="en-US" b="1" dirty="0"/>
            </a:br>
            <a:r>
              <a:rPr lang="en-US" b="1" dirty="0"/>
              <a:t>Vortex and petal formation</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80513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r>
              <a:rPr lang="en-US" dirty="0"/>
              <a:t>. The aspirant may regard each </a:t>
            </a:r>
            <a:r>
              <a:rPr lang="en-US" dirty="0" err="1"/>
              <a:t>centre</a:t>
            </a:r>
            <a:r>
              <a:rPr lang="en-US" dirty="0"/>
              <a:t> symbolically as a lotus.</a:t>
            </a:r>
          </a:p>
          <a:p>
            <a:endParaRPr lang="en-US" dirty="0"/>
          </a:p>
          <a:p>
            <a:r>
              <a:rPr lang="en-US" dirty="0"/>
              <a:t>2. This lotus is formed of energy units moving or vibrating in a specific manner and these vibration-waves assume the forms we call the petals of the lotus.</a:t>
            </a:r>
          </a:p>
          <a:p>
            <a:endParaRPr lang="en-US" dirty="0"/>
          </a:p>
          <a:p>
            <a:r>
              <a:rPr lang="en-US" dirty="0"/>
              <a:t>[Page 83] </a:t>
            </a:r>
          </a:p>
          <a:p>
            <a:r>
              <a:rPr lang="en-US" dirty="0"/>
              <a:t>3. Each lotus consists of:</a:t>
            </a:r>
          </a:p>
          <a:p>
            <a:endParaRPr lang="en-US" dirty="0"/>
          </a:p>
          <a:p>
            <a:r>
              <a:rPr lang="en-US" dirty="0"/>
              <a:t>a. A certain number of petals,</a:t>
            </a:r>
          </a:p>
          <a:p>
            <a:r>
              <a:rPr lang="en-US" dirty="0"/>
              <a:t>b. A pericarp or supporting calyx,</a:t>
            </a:r>
          </a:p>
          <a:p>
            <a:r>
              <a:rPr lang="en-US" dirty="0"/>
              <a:t>c. A </a:t>
            </a:r>
            <a:r>
              <a:rPr lang="en-US" dirty="0" err="1"/>
              <a:t>centre</a:t>
            </a:r>
            <a:r>
              <a:rPr lang="en-US" dirty="0"/>
              <a:t> of pure white light called the "jewel."</a:t>
            </a:r>
          </a:p>
          <a:p>
            <a:endParaRPr lang="en-US" dirty="0"/>
          </a:p>
          <a:p>
            <a:r>
              <a:rPr lang="en-US" dirty="0"/>
              <a:t>4. Each </a:t>
            </a:r>
            <a:r>
              <a:rPr lang="en-US" dirty="0" err="1"/>
              <a:t>centre</a:t>
            </a:r>
            <a:r>
              <a:rPr lang="en-US" dirty="0"/>
              <a:t> corresponds to a sacred planet, the body of manifestation of one of the seven Heavenly Men. (LOS 83-84)</a:t>
            </a:r>
          </a:p>
        </p:txBody>
      </p:sp>
    </p:spTree>
    <p:extLst>
      <p:ext uri="{BB962C8B-B14F-4D97-AF65-F5344CB8AC3E}">
        <p14:creationId xmlns:p14="http://schemas.microsoft.com/office/powerpoint/2010/main" val="194898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5458" name="Picture 2" descr="C:\Users\Duane\Desktop\Images Morya\Chackras ap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 y="304800"/>
            <a:ext cx="9149934"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714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0466" name="Picture 2" descr="C:\Users\Duane\Desktop\Ray and plane peta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423863"/>
            <a:ext cx="10220326" cy="770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48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New ideas inhibited by</a:t>
            </a:r>
            <a:br>
              <a:rPr lang="en-US" b="1" dirty="0"/>
            </a:br>
            <a:r>
              <a:rPr lang="en-US" b="1" dirty="0"/>
              <a:t> the concrete mind</a:t>
            </a:r>
          </a:p>
        </p:txBody>
      </p:sp>
      <p:sp>
        <p:nvSpPr>
          <p:cNvPr id="3" name="Content Placeholder 2"/>
          <p:cNvSpPr>
            <a:spLocks noGrp="1"/>
          </p:cNvSpPr>
          <p:nvPr>
            <p:ph idx="1"/>
          </p:nvPr>
        </p:nvSpPr>
        <p:spPr/>
        <p:txBody>
          <a:bodyPr>
            <a:normAutofit fontScale="92500" lnSpcReduction="20000"/>
          </a:bodyPr>
          <a:lstStyle/>
          <a:p>
            <a:r>
              <a:rPr lang="en-US" b="1" dirty="0"/>
              <a:t>“Knowledge can be expressed in concepts and precepts; wisdom is revealed through ideas against which (very frequently) much mundane knowledge powerfully militates. The concrete mind often inhibits, as you well know, the free flow of ideas intuitively </a:t>
            </a:r>
            <a:r>
              <a:rPr lang="en-US" b="1" dirty="0" err="1"/>
              <a:t>impulsed</a:t>
            </a:r>
            <a:r>
              <a:rPr lang="en-US" b="1" dirty="0"/>
              <a:t>; it is with this free flow of the new ideas that the initiate is basically concerned, because it is ideas, their right application and interpretation, which determine the future of humanity and of the planetary life.” (DINA 2,280-1)</a:t>
            </a:r>
          </a:p>
        </p:txBody>
      </p:sp>
    </p:spTree>
    <p:extLst>
      <p:ext uri="{BB962C8B-B14F-4D97-AF65-F5344CB8AC3E}">
        <p14:creationId xmlns:p14="http://schemas.microsoft.com/office/powerpoint/2010/main" val="1616458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3410" name="Picture 2" descr="C:\Users\Duane\Desktop\Charts key\ELECTRICAL MONAD 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1" y="304800"/>
            <a:ext cx="9206333"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082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21666" name="Picture 2" descr="C:\Users\Duane\Desktop\Images Morya\3 types of motion 3a -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04477" cy="52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893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DIAMOND SUTRA TEXTS</a:t>
            </a:r>
            <a:br>
              <a:rPr lang="en-US" dirty="0"/>
            </a:br>
            <a:endParaRPr lang="en-US" dirty="0"/>
          </a:p>
        </p:txBody>
      </p:sp>
      <p:sp>
        <p:nvSpPr>
          <p:cNvPr id="3" name="Content Placeholder 2"/>
          <p:cNvSpPr>
            <a:spLocks noGrp="1"/>
          </p:cNvSpPr>
          <p:nvPr>
            <p:ph idx="1"/>
          </p:nvPr>
        </p:nvSpPr>
        <p:spPr>
          <a:xfrm>
            <a:off x="457200" y="838200"/>
            <a:ext cx="8229600" cy="5715000"/>
          </a:xfrm>
        </p:spPr>
        <p:txBody>
          <a:bodyPr>
            <a:noAutofit/>
          </a:bodyPr>
          <a:lstStyle/>
          <a:p>
            <a:endParaRPr lang="en-US" sz="2200" b="1" dirty="0"/>
          </a:p>
          <a:p>
            <a:r>
              <a:rPr lang="en-US" sz="2200" b="1" dirty="0"/>
              <a:t>“The Diamond Sutra is one of the most revered texts of Mahayana Buddhism and a jewel of the world's religious literature.</a:t>
            </a:r>
          </a:p>
          <a:p>
            <a:r>
              <a:rPr lang="en-US" sz="2200" b="1" dirty="0"/>
              <a:t>The sutra's title in Sanskrit, </a:t>
            </a:r>
            <a:r>
              <a:rPr lang="en-US" sz="2200" b="1" dirty="0" err="1"/>
              <a:t>Vajracchedika</a:t>
            </a:r>
            <a:r>
              <a:rPr lang="en-US" sz="2200" b="1" dirty="0"/>
              <a:t> </a:t>
            </a:r>
            <a:r>
              <a:rPr lang="en-US" sz="2200" b="1" dirty="0" err="1"/>
              <a:t>Prajnaparamita</a:t>
            </a:r>
            <a:r>
              <a:rPr lang="en-US" sz="2200" b="1" dirty="0"/>
              <a:t> Sutra, could be very roughly translated as the "diamond-cutting perfection of wisdom sutra." </a:t>
            </a:r>
            <a:r>
              <a:rPr lang="en-US" sz="2200" b="1" dirty="0" err="1"/>
              <a:t>Thich</a:t>
            </a:r>
            <a:r>
              <a:rPr lang="en-US" sz="2200" b="1" dirty="0"/>
              <a:t> </a:t>
            </a:r>
            <a:r>
              <a:rPr lang="en-US" sz="2200" b="1" dirty="0" err="1"/>
              <a:t>Nhat</a:t>
            </a:r>
            <a:r>
              <a:rPr lang="en-US" sz="2200" b="1" dirty="0"/>
              <a:t> </a:t>
            </a:r>
            <a:r>
              <a:rPr lang="en-US" sz="2200" b="1" dirty="0" err="1"/>
              <a:t>Hanh</a:t>
            </a:r>
            <a:r>
              <a:rPr lang="en-US" sz="2200" b="1" dirty="0"/>
              <a:t> says the title means "the diamond that cuts through afflictions, ignorance, illusion, or delusion." It is also sometimes called the Diamond Cutter Sutra, or the </a:t>
            </a:r>
            <a:r>
              <a:rPr lang="en-US" sz="2200" b="1" dirty="0" err="1"/>
              <a:t>Vajra</a:t>
            </a:r>
            <a:r>
              <a:rPr lang="en-US" sz="2200" b="1" dirty="0"/>
              <a:t> Sutra.”</a:t>
            </a:r>
          </a:p>
          <a:p>
            <a:r>
              <a:rPr lang="en-US" sz="2200" b="1" dirty="0"/>
              <a:t>The </a:t>
            </a:r>
            <a:r>
              <a:rPr lang="en-US" sz="2200" b="1" dirty="0" err="1"/>
              <a:t>Prajnaparamita</a:t>
            </a:r>
            <a:r>
              <a:rPr lang="en-US" sz="2200" b="1" dirty="0"/>
              <a:t> Sutras</a:t>
            </a:r>
          </a:p>
          <a:p>
            <a:r>
              <a:rPr lang="en-US" sz="2200" b="1" dirty="0"/>
              <a:t>“The Diamond is part a large canon of early Mahayana sutras called the </a:t>
            </a:r>
            <a:r>
              <a:rPr lang="en-US" sz="2200" b="1" dirty="0" err="1"/>
              <a:t>Prajnaparamita</a:t>
            </a:r>
            <a:r>
              <a:rPr lang="en-US" sz="2200" b="1" dirty="0"/>
              <a:t> Sutras. </a:t>
            </a:r>
            <a:r>
              <a:rPr lang="en-US" sz="2200" b="1" dirty="0" err="1"/>
              <a:t>Prajnaparamita</a:t>
            </a:r>
            <a:r>
              <a:rPr lang="en-US" sz="2200" b="1" dirty="0"/>
              <a:t> means "perfection of wisdom." In Mahayana Buddhism, the perfection of wisdom is the realization or direct experience of </a:t>
            </a:r>
            <a:r>
              <a:rPr lang="en-US" sz="2200" b="1" dirty="0" err="1"/>
              <a:t>sunyata</a:t>
            </a:r>
            <a:r>
              <a:rPr lang="en-US" sz="2200" b="1" dirty="0"/>
              <a:t> (emptiness)”.  (Barbara O'Brien)</a:t>
            </a:r>
          </a:p>
        </p:txBody>
      </p:sp>
    </p:spTree>
    <p:extLst>
      <p:ext uri="{BB962C8B-B14F-4D97-AF65-F5344CB8AC3E}">
        <p14:creationId xmlns:p14="http://schemas.microsoft.com/office/powerpoint/2010/main" val="2533567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45218" name="Picture 2" descr="C:\Users\Duane\Desktop\Sutra Diamond (2) foh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354" y="0"/>
            <a:ext cx="5577038" cy="681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069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78658" name="Picture 2" descr="C:\Users\Duane\Desktop\Sutra Diamond electricall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6889"/>
            <a:ext cx="5638800" cy="6851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95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Rule 8 for Disciples and Initiates </a:t>
            </a:r>
            <a:br>
              <a:rPr lang="en-US" b="1" dirty="0"/>
            </a:br>
            <a:r>
              <a:rPr lang="en-US" b="1" dirty="0"/>
              <a:t>Law of supplementary seven</a:t>
            </a:r>
          </a:p>
        </p:txBody>
      </p:sp>
      <p:sp>
        <p:nvSpPr>
          <p:cNvPr id="3" name="Content Placeholder 2"/>
          <p:cNvSpPr>
            <a:spLocks noGrp="1"/>
          </p:cNvSpPr>
          <p:nvPr>
            <p:ph idx="1"/>
          </p:nvPr>
        </p:nvSpPr>
        <p:spPr>
          <a:xfrm>
            <a:off x="457200" y="1600200"/>
            <a:ext cx="8229600" cy="5029200"/>
          </a:xfrm>
        </p:spPr>
        <p:txBody>
          <a:bodyPr>
            <a:normAutofit/>
          </a:bodyPr>
          <a:lstStyle/>
          <a:p>
            <a:r>
              <a:rPr lang="en-US" b="1" dirty="0"/>
              <a:t> “The lesser seven, the greater seven and the planetary seven form one great whole, and these the group must know.  When this is </a:t>
            </a:r>
            <a:r>
              <a:rPr lang="en-US" b="1" dirty="0" err="1"/>
              <a:t>realised</a:t>
            </a:r>
            <a:r>
              <a:rPr lang="en-US" b="1" dirty="0"/>
              <a:t> and the Law of the Supplementary Seven is understood let the group understand the Three and then the ONE.  This they can do with the united breath and the unified rhythm.” (RI 4 22-23)</a:t>
            </a:r>
          </a:p>
        </p:txBody>
      </p:sp>
    </p:spTree>
    <p:extLst>
      <p:ext uri="{BB962C8B-B14F-4D97-AF65-F5344CB8AC3E}">
        <p14:creationId xmlns:p14="http://schemas.microsoft.com/office/powerpoint/2010/main" val="1610234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48290" name="Picture 2" descr="C:\Users\Duane\Desktop\Images Morya\Wheels 77777777777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3272"/>
            <a:ext cx="6429375"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248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46242" name="Picture 2" descr="C:\Users\Duane\Desktop\Images Morya\Egoic lotus groups1  copy.ps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1784"/>
            <a:ext cx="547394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462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 </a:t>
            </a:r>
            <a:r>
              <a:rPr lang="en-US" b="1" dirty="0">
                <a:solidFill>
                  <a:schemeClr val="bg1"/>
                </a:solidFill>
              </a:rPr>
              <a:t>The forces flowing through these vortices. </a:t>
            </a:r>
          </a:p>
        </p:txBody>
      </p:sp>
      <p:sp>
        <p:nvSpPr>
          <p:cNvPr id="3" name="Content Placeholder 2"/>
          <p:cNvSpPr>
            <a:spLocks noGrp="1"/>
          </p:cNvSpPr>
          <p:nvPr>
            <p:ph idx="1"/>
          </p:nvPr>
        </p:nvSpPr>
        <p:spPr/>
        <p:txBody>
          <a:bodyPr>
            <a:normAutofit fontScale="77500" lnSpcReduction="20000"/>
          </a:bodyPr>
          <a:lstStyle/>
          <a:p>
            <a:r>
              <a:rPr lang="en-US" sz="3600" b="1" dirty="0">
                <a:solidFill>
                  <a:schemeClr val="bg1"/>
                </a:solidFill>
              </a:rPr>
              <a:t>It is simple to grasp the informative intellectual data regarding the centers of force; it is most difficult to bring about the rearrangement of the forces flowing through these vortices, and to learn to function consciously through the higher centers, subordinating the lower ones. "</a:t>
            </a:r>
          </a:p>
          <a:p>
            <a:r>
              <a:rPr lang="en-US" sz="3600" b="1" dirty="0">
                <a:solidFill>
                  <a:schemeClr val="bg1"/>
                </a:solidFill>
              </a:rPr>
              <a:t>The interplay between the </a:t>
            </a:r>
            <a:r>
              <a:rPr lang="en-US" sz="3600" b="1" dirty="0" err="1">
                <a:solidFill>
                  <a:schemeClr val="bg1"/>
                </a:solidFill>
              </a:rPr>
              <a:t>centres</a:t>
            </a:r>
            <a:r>
              <a:rPr lang="en-US" sz="3600" b="1" dirty="0">
                <a:solidFill>
                  <a:schemeClr val="bg1"/>
                </a:solidFill>
              </a:rPr>
              <a:t> below and above the diaphragm is of vital importance to the modern aspirant, for the mechanism of their transmutation, results in the activated heart, the throat, and the eye - and lead to true esoteric </a:t>
            </a:r>
            <a:r>
              <a:rPr lang="en-US" sz="3600" b="1" dirty="0" err="1">
                <a:solidFill>
                  <a:schemeClr val="bg1"/>
                </a:solidFill>
              </a:rPr>
              <a:t>endeavour</a:t>
            </a:r>
            <a:r>
              <a:rPr lang="en-US" sz="3600" b="1" dirty="0">
                <a:solidFill>
                  <a:schemeClr val="bg1"/>
                </a:solidFill>
              </a:rPr>
              <a:t> and to creative work on the subtler planes.</a:t>
            </a:r>
          </a:p>
          <a:p>
            <a:endParaRPr lang="en-US" dirty="0"/>
          </a:p>
        </p:txBody>
      </p:sp>
    </p:spTree>
    <p:extLst>
      <p:ext uri="{BB962C8B-B14F-4D97-AF65-F5344CB8AC3E}">
        <p14:creationId xmlns:p14="http://schemas.microsoft.com/office/powerpoint/2010/main" val="932507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3954" name="Picture 2" descr="C:\Users\Duane\Desktop\USR Christ art 1\1 SOUND YO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8280"/>
            <a:ext cx="7032396" cy="6845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13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7 Rays and the &amp; Planes</a:t>
            </a:r>
          </a:p>
        </p:txBody>
      </p:sp>
      <p:sp>
        <p:nvSpPr>
          <p:cNvPr id="3" name="Content Placeholder 2"/>
          <p:cNvSpPr>
            <a:spLocks noGrp="1"/>
          </p:cNvSpPr>
          <p:nvPr>
            <p:ph idx="1"/>
          </p:nvPr>
        </p:nvSpPr>
        <p:spPr/>
        <p:txBody>
          <a:bodyPr>
            <a:normAutofit fontScale="92500" lnSpcReduction="20000"/>
          </a:bodyPr>
          <a:lstStyle/>
          <a:p>
            <a:r>
              <a:rPr lang="en-US" b="1" dirty="0"/>
              <a:t>Future presentations of the Ancient Wisdom Teachings.</a:t>
            </a:r>
          </a:p>
          <a:p>
            <a:r>
              <a:rPr lang="en-US" b="1" dirty="0"/>
              <a:t>Least understood of the Ageless Wisdom Teachings is motion. (TCF)</a:t>
            </a:r>
          </a:p>
          <a:p>
            <a:r>
              <a:rPr lang="en-US" b="1" dirty="0"/>
              <a:t>Motion is difficult to see or understand unless you are clairvoyant or you have some visual representation outwardly.</a:t>
            </a:r>
          </a:p>
          <a:p>
            <a:r>
              <a:rPr lang="en-US" b="1" dirty="0"/>
              <a:t>Not just the quality of the information given but how that information is shared.</a:t>
            </a:r>
          </a:p>
          <a:p>
            <a:r>
              <a:rPr lang="en-US" b="1" dirty="0"/>
              <a:t>Rely on Audio-video aids and computer animations to help bridge the gap.</a:t>
            </a:r>
          </a:p>
          <a:p>
            <a:endParaRPr lang="en-US" b="1" dirty="0"/>
          </a:p>
          <a:p>
            <a:endParaRPr lang="en-US" b="1" dirty="0"/>
          </a:p>
        </p:txBody>
      </p:sp>
    </p:spTree>
    <p:extLst>
      <p:ext uri="{BB962C8B-B14F-4D97-AF65-F5344CB8AC3E}">
        <p14:creationId xmlns:p14="http://schemas.microsoft.com/office/powerpoint/2010/main" val="3969182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a:t>AUM</a:t>
            </a:r>
          </a:p>
        </p:txBody>
      </p:sp>
      <p:sp>
        <p:nvSpPr>
          <p:cNvPr id="3" name="Content Placeholder 2"/>
          <p:cNvSpPr>
            <a:spLocks noGrp="1"/>
          </p:cNvSpPr>
          <p:nvPr>
            <p:ph sz="half" idx="1"/>
          </p:nvPr>
        </p:nvSpPr>
        <p:spPr>
          <a:xfrm>
            <a:off x="457200" y="1600200"/>
            <a:ext cx="4724400" cy="5105400"/>
          </a:xfrm>
        </p:spPr>
        <p:txBody>
          <a:bodyPr>
            <a:normAutofit fontScale="85000" lnSpcReduction="10000"/>
          </a:bodyPr>
          <a:lstStyle/>
          <a:p>
            <a:endParaRPr lang="en-US" b="1" dirty="0"/>
          </a:p>
          <a:p>
            <a:r>
              <a:rPr lang="en-US" b="1" dirty="0"/>
              <a:t>"The secret of the Fire lies hid in the second letter of the Sacred Word.  The mystery of life is concealed within the heart.  When the lower point vibrates, when the Sacred Triangle glows, when the point, the middle </a:t>
            </a:r>
            <a:r>
              <a:rPr lang="en-US" b="1" dirty="0" err="1"/>
              <a:t>centre</a:t>
            </a:r>
            <a:r>
              <a:rPr lang="en-US" b="1" dirty="0"/>
              <a:t> and the apex, connect and circulate the Fire, when the threefold apex likewise burns, then the two triangles—the greater and the lesser—merge into one Flame, which </a:t>
            </a:r>
            <a:r>
              <a:rPr lang="en-US" b="1" dirty="0" err="1"/>
              <a:t>burneth</a:t>
            </a:r>
            <a:r>
              <a:rPr lang="en-US" b="1" dirty="0"/>
              <a:t> up the whole."</a:t>
            </a:r>
          </a:p>
        </p:txBody>
      </p:sp>
      <p:pic>
        <p:nvPicPr>
          <p:cNvPr id="154931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32296" y="1676400"/>
            <a:ext cx="5273704"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1656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82" name="Picture 2" descr="C:\Users\Duane\Desktop\Images Morya\vortex morya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82550"/>
            <a:ext cx="8890000" cy="669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674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7506" name="Picture 2" descr="C:\Users\Duane\Desktop\Earth vortex nassi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4929"/>
            <a:ext cx="6850930" cy="6902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235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1906" name="Picture 2" descr="C:\Users\Duane\Desktop\6 pointed-Sta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0180" y="-76200"/>
            <a:ext cx="5669830" cy="708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284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1906" name="Picture 2" descr="C:\Users\Duane\Desktop\Charts key\upper triad revised yelle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05730"/>
            <a:ext cx="4876800" cy="670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694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Centrifugal and Centripetal motion </a:t>
            </a:r>
          </a:p>
        </p:txBody>
      </p:sp>
      <p:sp>
        <p:nvSpPr>
          <p:cNvPr id="3" name="Content Placeholder 2"/>
          <p:cNvSpPr>
            <a:spLocks noGrp="1"/>
          </p:cNvSpPr>
          <p:nvPr>
            <p:ph idx="1"/>
          </p:nvPr>
        </p:nvSpPr>
        <p:spPr/>
        <p:txBody>
          <a:bodyPr>
            <a:normAutofit fontScale="92500" lnSpcReduction="10000"/>
          </a:bodyPr>
          <a:lstStyle/>
          <a:p>
            <a:endParaRPr lang="en-US" dirty="0"/>
          </a:p>
          <a:p>
            <a:r>
              <a:rPr lang="en-US" b="1" dirty="0"/>
              <a:t>“One of the fundamental concepts which is grasped by all magical workers, is that both will and desire are force emanations.  They differ in quality and vibration, but are essentially </a:t>
            </a:r>
            <a:r>
              <a:rPr lang="en-US" b="1" dirty="0">
                <a:solidFill>
                  <a:srgbClr val="FF0000"/>
                </a:solidFill>
              </a:rPr>
              <a:t>currents of energy, one forming an initial vortex or center of activity, being centrifugal, and the other being centripetal</a:t>
            </a:r>
            <a:r>
              <a:rPr lang="en-US" b="1" dirty="0"/>
              <a:t>, and the main factor in the accretion of matter into a form around the central vortex.” (TCF 1080)</a:t>
            </a:r>
          </a:p>
          <a:p>
            <a:endParaRPr lang="en-US" dirty="0"/>
          </a:p>
        </p:txBody>
      </p:sp>
    </p:spTree>
    <p:extLst>
      <p:ext uri="{BB962C8B-B14F-4D97-AF65-F5344CB8AC3E}">
        <p14:creationId xmlns:p14="http://schemas.microsoft.com/office/powerpoint/2010/main" val="1872200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0338" name="Picture 2" descr="C:\Users\Duane\Desktop\Blue dual vortex sti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167688" cy="6207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169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1362" name="Picture 2" descr="C:\Users\Duane\Desktop\blue dual vortex corkscr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6095198" cy="6883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POWER OF EIGHT</a:t>
            </a:r>
            <a:br>
              <a:rPr lang="en-US" dirty="0"/>
            </a:br>
            <a:endParaRPr lang="en-US" dirty="0"/>
          </a:p>
        </p:txBody>
      </p:sp>
      <p:sp>
        <p:nvSpPr>
          <p:cNvPr id="3" name="Content Placeholder 2"/>
          <p:cNvSpPr>
            <a:spLocks noGrp="1"/>
          </p:cNvSpPr>
          <p:nvPr>
            <p:ph idx="1"/>
          </p:nvPr>
        </p:nvSpPr>
        <p:spPr>
          <a:xfrm>
            <a:off x="457200" y="1143000"/>
            <a:ext cx="8229600" cy="5410200"/>
          </a:xfrm>
        </p:spPr>
        <p:txBody>
          <a:bodyPr>
            <a:normAutofit fontScale="70000" lnSpcReduction="20000"/>
          </a:bodyPr>
          <a:lstStyle/>
          <a:p>
            <a:r>
              <a:rPr lang="en-US" sz="3400" b="1" dirty="0"/>
              <a:t>“The emphasis laid upon the dominance of the Christ principle by Christianity has laid a sure foundation for the work to be done.  This truth is curiously substantiated in a study of the </a:t>
            </a:r>
            <a:r>
              <a:rPr lang="en-US" sz="3400" b="1" u="sng" dirty="0"/>
              <a:t>number "eight" in connection with the </a:t>
            </a:r>
            <a:r>
              <a:rPr lang="en-US" sz="3400" b="1" u="sng" dirty="0" err="1"/>
              <a:t>centres</a:t>
            </a:r>
            <a:r>
              <a:rPr lang="en-US" sz="3400" b="1" u="sng" dirty="0"/>
              <a:t> which, we are told, is the number of the Christ.  </a:t>
            </a:r>
            <a:r>
              <a:rPr lang="en-US" sz="3400" b="1" dirty="0"/>
              <a:t>There are eight </a:t>
            </a:r>
            <a:r>
              <a:rPr lang="en-US" sz="3400" b="1" dirty="0" err="1"/>
              <a:t>centres</a:t>
            </a:r>
            <a:r>
              <a:rPr lang="en-US" sz="3400" b="1" dirty="0"/>
              <a:t> if the spleen is counted, all of them are multiples of eight with the exception of the </a:t>
            </a:r>
            <a:r>
              <a:rPr lang="en-US" sz="3400" b="1" dirty="0" err="1"/>
              <a:t>centre</a:t>
            </a:r>
            <a:r>
              <a:rPr lang="en-US" sz="3400" b="1" dirty="0"/>
              <a:t> at the base of the spine which has four petals, one half of eight.  In our day and in the Anglo Saxon mode of writing</a:t>
            </a:r>
            <a:r>
              <a:rPr lang="en-US" sz="3400" b="1" dirty="0">
                <a:solidFill>
                  <a:srgbClr val="FF0000"/>
                </a:solidFill>
              </a:rPr>
              <a:t>, the number eight is the basic symbol  of all the </a:t>
            </a:r>
            <a:r>
              <a:rPr lang="en-US" sz="3400" b="1" dirty="0" err="1">
                <a:solidFill>
                  <a:srgbClr val="FF0000"/>
                </a:solidFill>
              </a:rPr>
              <a:t>centres</a:t>
            </a:r>
            <a:r>
              <a:rPr lang="en-US" sz="3400" b="1" dirty="0">
                <a:solidFill>
                  <a:srgbClr val="FF0000"/>
                </a:solidFill>
              </a:rPr>
              <a:t>, for the petals are really in form like a number of superimposed eights.  </a:t>
            </a:r>
            <a:r>
              <a:rPr lang="en-US" sz="3400" b="1" dirty="0"/>
              <a:t>The word petal is purely pictorial and a </a:t>
            </a:r>
            <a:r>
              <a:rPr lang="en-US" sz="3400" b="1" dirty="0" err="1"/>
              <a:t>centre</a:t>
            </a:r>
            <a:r>
              <a:rPr lang="en-US" sz="3400" b="1" dirty="0"/>
              <a:t> is formed on this pattern.  First, a circle, O; then two circles, touching each other and making therefore an 8</a:t>
            </a:r>
            <a:r>
              <a:rPr lang="en-US" sz="3400" b="1" dirty="0">
                <a:solidFill>
                  <a:srgbClr val="FF0000"/>
                </a:solidFill>
              </a:rPr>
              <a:t>.  Then, as the petals increase in number, it is simply a growth of these double circles, superimposed at differing angles one upon another until we arrive at the thousand-</a:t>
            </a:r>
            <a:r>
              <a:rPr lang="en-US" sz="3400" b="1" dirty="0" err="1">
                <a:solidFill>
                  <a:srgbClr val="FF0000"/>
                </a:solidFill>
              </a:rPr>
              <a:t>petalled</a:t>
            </a:r>
            <a:r>
              <a:rPr lang="en-US" sz="3400" b="1" dirty="0">
                <a:solidFill>
                  <a:srgbClr val="FF0000"/>
                </a:solidFill>
              </a:rPr>
              <a:t> lotus in the head. </a:t>
            </a:r>
            <a:r>
              <a:rPr lang="en-US" sz="3400" b="1" dirty="0"/>
              <a:t>“(TWM 597-8)</a:t>
            </a:r>
          </a:p>
          <a:p>
            <a:endParaRPr lang="en-US" dirty="0"/>
          </a:p>
        </p:txBody>
      </p:sp>
    </p:spTree>
    <p:extLst>
      <p:ext uri="{BB962C8B-B14F-4D97-AF65-F5344CB8AC3E}">
        <p14:creationId xmlns:p14="http://schemas.microsoft.com/office/powerpoint/2010/main" val="4183792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42146" name="Picture 2" descr="C:\Users\Duane\Desktop\cut BP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0" y="457200"/>
            <a:ext cx="9145561"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357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194" name="Picture 2" descr="C:\Users\Duane\Desktop\7 Rays and colors b.jpg"/>
          <p:cNvPicPr>
            <a:picLocks noChangeAspect="1" noChangeArrowheads="1"/>
          </p:cNvPicPr>
          <p:nvPr/>
        </p:nvPicPr>
        <p:blipFill>
          <a:blip r:embed="rId2"/>
          <a:srcRect/>
          <a:stretch>
            <a:fillRect/>
          </a:stretch>
        </p:blipFill>
        <p:spPr bwMode="auto">
          <a:xfrm>
            <a:off x="1752600" y="82101"/>
            <a:ext cx="6477000" cy="6775899"/>
          </a:xfrm>
          <a:prstGeom prst="rect">
            <a:avLst/>
          </a:prstGeom>
          <a:noFill/>
        </p:spPr>
      </p:pic>
    </p:spTree>
    <p:extLst>
      <p:ext uri="{BB962C8B-B14F-4D97-AF65-F5344CB8AC3E}">
        <p14:creationId xmlns:p14="http://schemas.microsoft.com/office/powerpoint/2010/main" val="2040616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5458" name="Picture 2" descr="C:\Users\Duane\Desktop\add morya\BP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8" y="0"/>
            <a:ext cx="9250363"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403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5218" name="Picture 2" descr="C:\Users\Duane\Desktop\Charts key\Angle and shadow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6" y="5499"/>
            <a:ext cx="9143275" cy="685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912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40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52400"/>
            <a:ext cx="7021989" cy="7144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155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a:bodyPr>
          <a:lstStyle/>
          <a:p>
            <a:r>
              <a:rPr lang="en-US" sz="3600" b="1" dirty="0"/>
              <a:t>Welling up from within a radiant center</a:t>
            </a:r>
          </a:p>
        </p:txBody>
      </p:sp>
      <p:sp>
        <p:nvSpPr>
          <p:cNvPr id="3" name="Content Placeholder 2"/>
          <p:cNvSpPr>
            <a:spLocks noGrp="1"/>
          </p:cNvSpPr>
          <p:nvPr>
            <p:ph idx="1"/>
          </p:nvPr>
        </p:nvSpPr>
        <p:spPr/>
        <p:txBody>
          <a:bodyPr>
            <a:normAutofit fontScale="92500" lnSpcReduction="20000"/>
          </a:bodyPr>
          <a:lstStyle/>
          <a:p>
            <a:pPr marL="0" indent="0">
              <a:buNone/>
            </a:pPr>
            <a:endParaRPr lang="en-US" dirty="0"/>
          </a:p>
          <a:p>
            <a:endParaRPr lang="en-US" dirty="0"/>
          </a:p>
          <a:p>
            <a:endParaRPr lang="en-US" dirty="0"/>
          </a:p>
          <a:p>
            <a:endParaRPr lang="en-US" dirty="0"/>
          </a:p>
          <a:p>
            <a:endParaRPr lang="en-US" sz="1800" dirty="0"/>
          </a:p>
          <a:p>
            <a:endParaRPr lang="en-US" sz="1800" dirty="0"/>
          </a:p>
          <a:p>
            <a:endParaRPr lang="en-US" sz="2400" b="1" dirty="0"/>
          </a:p>
          <a:p>
            <a:r>
              <a:rPr lang="en-US" sz="2400" b="1" dirty="0"/>
              <a:t>“Let your influence, welling forth from a steady and radiant </a:t>
            </a:r>
            <a:r>
              <a:rPr lang="en-US" sz="2400" b="1" dirty="0" err="1"/>
              <a:t>centre</a:t>
            </a:r>
            <a:r>
              <a:rPr lang="en-US" sz="2400" b="1" dirty="0"/>
              <a:t>, make itself felt in ever widening ranges of contact.” (310 DINA 1)</a:t>
            </a:r>
          </a:p>
          <a:p>
            <a:r>
              <a:rPr lang="en-US" sz="2400" b="1" dirty="0"/>
              <a:t>. “A welling up of magnetic force on Sirius, which produces effects upon our solar system and particularly upon our Earth, via the Hierarchy.” (410 EA)</a:t>
            </a:r>
          </a:p>
          <a:p>
            <a:endParaRPr lang="en-US" sz="1800" dirty="0"/>
          </a:p>
        </p:txBody>
      </p:sp>
      <p:sp>
        <p:nvSpPr>
          <p:cNvPr id="4" name="Rectangle 3"/>
          <p:cNvSpPr/>
          <p:nvPr/>
        </p:nvSpPr>
        <p:spPr>
          <a:xfrm>
            <a:off x="2286000" y="2274838"/>
            <a:ext cx="4572000" cy="2031325"/>
          </a:xfrm>
          <a:prstGeom prst="rect">
            <a:avLst/>
          </a:prstGeom>
        </p:spPr>
        <p:txBody>
          <a:bodyPr>
            <a:spAutoFit/>
          </a:bodyPr>
          <a:lstStyle/>
          <a:p>
            <a:r>
              <a:rPr lang="en-US" b="1" dirty="0">
                <a:solidFill>
                  <a:srgbClr val="000000"/>
                </a:solidFill>
                <a:latin typeface="New"/>
              </a:rPr>
              <a:t>Wikipedia</a:t>
            </a:r>
            <a:endParaRPr lang="en-US" dirty="0">
              <a:solidFill>
                <a:srgbClr val="000000"/>
              </a:solidFill>
              <a:latin typeface="Helvetica Neue"/>
            </a:endParaRPr>
          </a:p>
          <a:p>
            <a:r>
              <a:rPr lang="en-US" b="1" dirty="0">
                <a:solidFill>
                  <a:srgbClr val="000000"/>
                </a:solidFill>
                <a:latin typeface="New"/>
              </a:rPr>
              <a:t>welled</a:t>
            </a:r>
            <a:r>
              <a:rPr lang="en-US" dirty="0">
                <a:solidFill>
                  <a:srgbClr val="000000"/>
                </a:solidFill>
                <a:latin typeface="New"/>
              </a:rPr>
              <a:t>, </a:t>
            </a:r>
            <a:r>
              <a:rPr lang="en-US" b="1" dirty="0" err="1">
                <a:solidFill>
                  <a:srgbClr val="000000"/>
                </a:solidFill>
                <a:latin typeface="New"/>
              </a:rPr>
              <a:t>well·ing</a:t>
            </a:r>
            <a:r>
              <a:rPr lang="en-US" dirty="0">
                <a:solidFill>
                  <a:srgbClr val="000000"/>
                </a:solidFill>
                <a:latin typeface="New"/>
              </a:rPr>
              <a:t>, </a:t>
            </a:r>
            <a:r>
              <a:rPr lang="en-US" b="1" dirty="0">
                <a:solidFill>
                  <a:srgbClr val="000000"/>
                </a:solidFill>
                <a:latin typeface="New"/>
              </a:rPr>
              <a:t>wells</a:t>
            </a:r>
            <a:endParaRPr lang="en-US" dirty="0">
              <a:solidFill>
                <a:srgbClr val="000000"/>
              </a:solidFill>
              <a:latin typeface="Helvetica Neue"/>
            </a:endParaRPr>
          </a:p>
          <a:p>
            <a:r>
              <a:rPr lang="en-US" dirty="0">
                <a:solidFill>
                  <a:srgbClr val="000000"/>
                </a:solidFill>
                <a:latin typeface="New"/>
              </a:rPr>
              <a:t> </a:t>
            </a:r>
            <a:endParaRPr lang="en-US" dirty="0">
              <a:solidFill>
                <a:srgbClr val="000000"/>
              </a:solidFill>
              <a:latin typeface="Helvetica Neue"/>
            </a:endParaRPr>
          </a:p>
          <a:p>
            <a:r>
              <a:rPr lang="en-US" i="1" dirty="0" err="1">
                <a:solidFill>
                  <a:srgbClr val="000000"/>
                </a:solidFill>
                <a:latin typeface="New"/>
              </a:rPr>
              <a:t>v.intr</a:t>
            </a:r>
            <a:r>
              <a:rPr lang="en-US" i="1" dirty="0">
                <a:solidFill>
                  <a:srgbClr val="000000"/>
                </a:solidFill>
                <a:latin typeface="New"/>
              </a:rPr>
              <a:t>.</a:t>
            </a:r>
            <a:endParaRPr lang="en-US" dirty="0">
              <a:solidFill>
                <a:srgbClr val="000000"/>
              </a:solidFill>
              <a:latin typeface="Helvetica Neue"/>
            </a:endParaRPr>
          </a:p>
          <a:p>
            <a:r>
              <a:rPr lang="en-US" b="1" dirty="0">
                <a:solidFill>
                  <a:srgbClr val="000000"/>
                </a:solidFill>
                <a:latin typeface="New"/>
              </a:rPr>
              <a:t>1. </a:t>
            </a:r>
            <a:r>
              <a:rPr lang="en-US" dirty="0">
                <a:solidFill>
                  <a:srgbClr val="000000"/>
                </a:solidFill>
                <a:latin typeface="New"/>
              </a:rPr>
              <a:t>To rise to the surface, ready to flow: </a:t>
            </a:r>
            <a:endParaRPr lang="en-US" dirty="0">
              <a:solidFill>
                <a:srgbClr val="000000"/>
              </a:solidFill>
              <a:latin typeface="Helvetica Neue"/>
            </a:endParaRPr>
          </a:p>
          <a:p>
            <a:r>
              <a:rPr lang="en-US" b="1" dirty="0">
                <a:solidFill>
                  <a:srgbClr val="000000"/>
                </a:solidFill>
                <a:latin typeface="New"/>
              </a:rPr>
              <a:t>2. </a:t>
            </a:r>
            <a:r>
              <a:rPr lang="en-US" dirty="0">
                <a:solidFill>
                  <a:srgbClr val="000000"/>
                </a:solidFill>
                <a:latin typeface="New"/>
              </a:rPr>
              <a:t>To rise or surge from an inner source: </a:t>
            </a:r>
          </a:p>
          <a:p>
            <a:endParaRPr lang="en-US" dirty="0">
              <a:solidFill>
                <a:srgbClr val="000000"/>
              </a:solidFill>
              <a:latin typeface="Helvetica Neue"/>
            </a:endParaRPr>
          </a:p>
        </p:txBody>
      </p:sp>
    </p:spTree>
    <p:extLst>
      <p:ext uri="{BB962C8B-B14F-4D97-AF65-F5344CB8AC3E}">
        <p14:creationId xmlns:p14="http://schemas.microsoft.com/office/powerpoint/2010/main" val="2416303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8834" name="Picture 2" descr="C:\Users\Duane\Desktop\Welling u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39"/>
            <a:ext cx="9113363" cy="6822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833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2754" name="Picture 2" descr="C:\Users\Duane\Desktop\7 ray colors last blue 6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6079877" cy="684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978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75586" name="Picture 2" descr="F:\color chart c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41697"/>
            <a:ext cx="6705600" cy="681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381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6434" name="Picture 2" descr="C:\Users\Duane 1\Desktop\777 nn.jpg"/>
          <p:cNvPicPr>
            <a:picLocks noChangeAspect="1" noChangeArrowheads="1"/>
          </p:cNvPicPr>
          <p:nvPr/>
        </p:nvPicPr>
        <p:blipFill>
          <a:blip r:embed="rId3" cstate="print"/>
          <a:srcRect/>
          <a:stretch>
            <a:fillRect/>
          </a:stretch>
        </p:blipFill>
        <p:spPr bwMode="auto">
          <a:xfrm>
            <a:off x="1219200" y="76200"/>
            <a:ext cx="6705600" cy="6604462"/>
          </a:xfrm>
          <a:prstGeom prst="rect">
            <a:avLst/>
          </a:prstGeom>
          <a:noFill/>
        </p:spPr>
      </p:pic>
    </p:spTree>
    <p:extLst>
      <p:ext uri="{BB962C8B-B14F-4D97-AF65-F5344CB8AC3E}">
        <p14:creationId xmlns:p14="http://schemas.microsoft.com/office/powerpoint/2010/main" val="352711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21667" name="Picture 3" descr="C:\Users\Duane\Desktop\7 rays b complete SA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0"/>
            <a:ext cx="533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062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9858" name="Picture 2" descr="C:\Users\Duane\Desktop\ray change 1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8229600" cy="654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244927"/>
      </p:ext>
    </p:extLst>
  </p:cSld>
  <p:clrMapOvr>
    <a:masterClrMapping/>
  </p:clrMapOvr>
</p:sld>
</file>

<file path=ppt/theme/theme1.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1342</Words>
  <Application>Microsoft Office PowerPoint</Application>
  <PresentationFormat>On-screen Show (4:3)</PresentationFormat>
  <Paragraphs>104</Paragraphs>
  <Slides>44</Slides>
  <Notes>21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Calibri</vt:lpstr>
      <vt:lpstr>Helvetica Neue</vt:lpstr>
      <vt:lpstr>New</vt:lpstr>
      <vt:lpstr>28_Office Theme</vt:lpstr>
      <vt:lpstr>1_Office Theme</vt:lpstr>
      <vt:lpstr>PowerPoint Presentation</vt:lpstr>
      <vt:lpstr>New ideas inhibited by  the concrete mind</vt:lpstr>
      <vt:lpstr>The 7 Rays and the &amp; Planes</vt:lpstr>
      <vt:lpstr>PowerPoint Presentation</vt:lpstr>
      <vt:lpstr>PowerPoint Presentation</vt:lpstr>
      <vt:lpstr>PowerPoint Presentation</vt:lpstr>
      <vt:lpstr>PowerPoint Presentation</vt:lpstr>
      <vt:lpstr>PowerPoint Presentation</vt:lpstr>
      <vt:lpstr>PowerPoint Presentation</vt:lpstr>
      <vt:lpstr>Rotation of the Rays and Planes</vt:lpstr>
      <vt:lpstr>PowerPoint Presentation</vt:lpstr>
      <vt:lpstr>PowerPoint Presentation</vt:lpstr>
      <vt:lpstr>PowerPoint Presentation</vt:lpstr>
      <vt:lpstr>PowerPoint Presentation</vt:lpstr>
      <vt:lpstr>PowerPoint Presentation</vt:lpstr>
      <vt:lpstr>Interaction of the Rays and Planes through motion Vortex and petal formation</vt:lpstr>
      <vt:lpstr>PowerPoint Presentation</vt:lpstr>
      <vt:lpstr>PowerPoint Presentation</vt:lpstr>
      <vt:lpstr>PowerPoint Presentation</vt:lpstr>
      <vt:lpstr>PowerPoint Presentation</vt:lpstr>
      <vt:lpstr>PowerPoint Presentation</vt:lpstr>
      <vt:lpstr>THE DIAMOND SUTRA TEXTS </vt:lpstr>
      <vt:lpstr>PowerPoint Presentation</vt:lpstr>
      <vt:lpstr>PowerPoint Presentation</vt:lpstr>
      <vt:lpstr>Rule 8 for Disciples and Initiates  Law of supplementary seven</vt:lpstr>
      <vt:lpstr>PowerPoint Presentation</vt:lpstr>
      <vt:lpstr>PowerPoint Presentation</vt:lpstr>
      <vt:lpstr> The forces flowing through these vortices. </vt:lpstr>
      <vt:lpstr>PowerPoint Presentation</vt:lpstr>
      <vt:lpstr>AUM</vt:lpstr>
      <vt:lpstr>PowerPoint Presentation</vt:lpstr>
      <vt:lpstr>PowerPoint Presentation</vt:lpstr>
      <vt:lpstr>PowerPoint Presentation</vt:lpstr>
      <vt:lpstr>PowerPoint Presentation</vt:lpstr>
      <vt:lpstr>Centrifugal and Centripetal motion </vt:lpstr>
      <vt:lpstr>PowerPoint Presentation</vt:lpstr>
      <vt:lpstr>PowerPoint Presentation</vt:lpstr>
      <vt:lpstr>THE POWER OF EIGHT </vt:lpstr>
      <vt:lpstr>PowerPoint Presentation</vt:lpstr>
      <vt:lpstr>PowerPoint Presentation</vt:lpstr>
      <vt:lpstr>PowerPoint Presentation</vt:lpstr>
      <vt:lpstr>PowerPoint Presentation</vt:lpstr>
      <vt:lpstr>Welling up from within a radiant center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Duane Carpenter</dc:creator>
  <cp:lastModifiedBy>bl</cp:lastModifiedBy>
  <cp:revision>1</cp:revision>
  <dcterms:created xsi:type="dcterms:W3CDTF">2018-06-03T18:17:38Z</dcterms:created>
  <dcterms:modified xsi:type="dcterms:W3CDTF">2018-06-03T19:40:30Z</dcterms:modified>
</cp:coreProperties>
</file>