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84" r:id="rId3"/>
    <p:sldId id="285" r:id="rId4"/>
    <p:sldId id="286" r:id="rId5"/>
    <p:sldId id="287" r:id="rId6"/>
    <p:sldId id="288" r:id="rId7"/>
    <p:sldId id="289" r:id="rId8"/>
    <p:sldId id="292" r:id="rId9"/>
    <p:sldId id="293" r:id="rId10"/>
    <p:sldId id="294" r:id="rId11"/>
    <p:sldId id="257" r:id="rId12"/>
    <p:sldId id="259"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374" y="90"/>
      </p:cViewPr>
      <p:guideLst>
        <p:guide orient="horz" pos="2160"/>
        <p:guide pos="2880"/>
      </p:guideLst>
    </p:cSldViewPr>
  </p:slideViewPr>
  <p:notesTextViewPr>
    <p:cViewPr>
      <p:scale>
        <a:sx n="1" d="1"/>
        <a:sy n="1" d="1"/>
      </p:scale>
      <p:origin x="0" y="0"/>
    </p:cViewPr>
  </p:notesTextViewPr>
  <p:sorterViewPr>
    <p:cViewPr>
      <p:scale>
        <a:sx n="100" d="100"/>
        <a:sy n="100" d="100"/>
      </p:scale>
      <p:origin x="0" y="27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3A92EE-FD59-4CA9-89E7-7EBBD2D0AF8E}" type="datetimeFigureOut">
              <a:rPr lang="en-US" smtClean="0"/>
              <a:t>7/12/2018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A7032-868D-4337-98AF-F0D05DC88963}" type="slidenum">
              <a:rPr lang="en-US" smtClean="0"/>
              <a:t>‹#›</a:t>
            </a:fld>
            <a:endParaRPr lang="en-US"/>
          </a:p>
        </p:txBody>
      </p:sp>
    </p:spTree>
    <p:extLst>
      <p:ext uri="{BB962C8B-B14F-4D97-AF65-F5344CB8AC3E}">
        <p14:creationId xmlns:p14="http://schemas.microsoft.com/office/powerpoint/2010/main" val="300487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Triadic force                    Buddha Knowledge -  Christ Love</a:t>
            </a:r>
            <a:r>
              <a:rPr lang="en-US" b="1" baseline="0" dirty="0"/>
              <a:t> - Synthesis of all 3  Triad in synthesis.</a:t>
            </a:r>
            <a:endParaRPr lang="en-US" b="1" dirty="0"/>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06728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Why in 6 stages of building the </a:t>
            </a:r>
            <a:r>
              <a:rPr lang="en-US" dirty="0" err="1"/>
              <a:t>Antahkarana</a:t>
            </a:r>
            <a:r>
              <a:rPr lang="en-US" dirty="0"/>
              <a:t> bridge more then  intensions and visualization are required .  Why will is required - different levels of elemental and </a:t>
            </a:r>
            <a:r>
              <a:rPr lang="en-US" dirty="0" err="1"/>
              <a:t>devic</a:t>
            </a:r>
            <a:r>
              <a:rPr lang="en-US" dirty="0"/>
              <a:t> substance. Burning ground</a:t>
            </a:r>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4262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levels or bands  become more powerful as we move away from</a:t>
            </a:r>
            <a:r>
              <a:rPr lang="en-US" baseline="0" dirty="0"/>
              <a:t> the nucleus. These higher energy bands have sub-bands and those bands even more sub-bands. Becoming more complex. (Paradox) Nature of a fractal. -</a:t>
            </a:r>
            <a:r>
              <a:rPr lang="en-US" dirty="0"/>
              <a:t> Compare  number of chakra petals and energies that work through those center. </a:t>
            </a:r>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8690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8 18  32 50 electrons of each band in pairs of two  they</a:t>
            </a:r>
            <a:r>
              <a:rPr lang="en-US" baseline="0" dirty="0"/>
              <a:t> spin in opposite directions  Show ray and plane chart again. Stimulated by laser  light electrons can jump from a ground state to an excited state. Called quantum jump</a:t>
            </a:r>
            <a:endParaRPr lang="en-US" dirty="0"/>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83166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Grand mosaic or tapestry of the Gods. Rays and planes seen electrically   These electron jumps between bands and happen</a:t>
            </a:r>
            <a:r>
              <a:rPr lang="en-US" baseline="0" dirty="0"/>
              <a:t> according to certain relationships or mathematical patterns. Their must be a natural affinity  (mathematics) Law of supplementary seven law of analogy</a:t>
            </a:r>
            <a:endParaRPr lang="en-US" dirty="0"/>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4290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Enlargement of previous image Science of triangles. Different polar opposites</a:t>
            </a:r>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30457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Penrose’s twister </a:t>
            </a:r>
            <a:r>
              <a:rPr lang="en-US" b="1" dirty="0"/>
              <a:t>NEST</a:t>
            </a:r>
            <a:r>
              <a:rPr lang="en-US" dirty="0"/>
              <a:t> Jon Depew tubes later</a:t>
            </a:r>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37195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Bubbles of </a:t>
            </a:r>
            <a:r>
              <a:rPr lang="en-US" dirty="0" err="1"/>
              <a:t>Koilon</a:t>
            </a:r>
            <a:r>
              <a:rPr lang="en-US" dirty="0"/>
              <a:t> - Black holes or abstraction</a:t>
            </a:r>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25208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physicists electrons.</a:t>
            </a:r>
            <a:r>
              <a:rPr lang="en-US" baseline="0" dirty="0"/>
              <a:t> </a:t>
            </a:r>
            <a:endParaRPr lang="en-US" dirty="0"/>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72486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a:t>
            </a:r>
            <a:r>
              <a:rPr lang="en-US" b="1" baseline="0" dirty="0"/>
              <a:t> chart showing these correspondences </a:t>
            </a:r>
            <a:endParaRPr lang="en-US" b="1" dirty="0"/>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4389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note</a:t>
            </a:r>
            <a:r>
              <a:rPr lang="en-US" baseline="0" dirty="0"/>
              <a:t> their sounds and violet colored  hues.</a:t>
            </a:r>
            <a:endParaRPr lang="en-US" dirty="0"/>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1133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4 hues of</a:t>
            </a:r>
            <a:r>
              <a:rPr lang="en-US" baseline="0" dirty="0"/>
              <a:t> violet</a:t>
            </a:r>
            <a:endParaRPr lang="en-US" dirty="0"/>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8443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Rays and planes seen electrically</a:t>
            </a:r>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429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2</a:t>
            </a:r>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78621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superficially the human auric field with its different bodies and the constitution of the atom on subatomic levels</a:t>
            </a:r>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9246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atom with its subatomic particles </a:t>
            </a:r>
            <a:r>
              <a:rPr lang="en-US" dirty="0" err="1"/>
              <a:t>Nuetrons</a:t>
            </a:r>
            <a:r>
              <a:rPr lang="en-US" dirty="0"/>
              <a:t> protons  and outer electrons.</a:t>
            </a:r>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9888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Atom has an inner nucleus of protons and neutrons  and the outside electrons which are separated into different shells or clouds. When these shells are sufficiently</a:t>
            </a:r>
            <a:r>
              <a:rPr lang="en-US" baseline="0" dirty="0"/>
              <a:t> </a:t>
            </a:r>
            <a:r>
              <a:rPr lang="en-US" dirty="0"/>
              <a:t> stimulated the electrons can jump</a:t>
            </a:r>
            <a:r>
              <a:rPr lang="en-US" baseline="0" dirty="0"/>
              <a:t> to another higher  band.</a:t>
            </a:r>
            <a:endParaRPr lang="en-US" dirty="0"/>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6268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377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26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04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83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14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993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650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947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11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00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1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339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399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819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25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85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58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53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08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4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10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26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4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EC60C-D0B6-4548-A173-B0EA70F0E114}" type="datetimeFigureOut">
              <a:rPr lang="en-US" smtClean="0">
                <a:solidFill>
                  <a:prstClr val="black">
                    <a:tint val="75000"/>
                  </a:prstClr>
                </a:solidFill>
              </a:rPr>
              <a:pPr/>
              <a:t>7/12/2018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995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81058" name="Picture 2" descr="C:\Users\Duane\Desktop\Morya 5 videos\Morya 5 B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610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09730" name="Picture 2" descr="C:\Users\Duane\Desktop\Morya 5 -A\2. Elpi simul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142"/>
            <a:ext cx="6165915" cy="686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58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83106" name="Picture 2" descr="C:\Users\Duane\Desktop\elphi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800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84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auric field and the atom</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32317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01538" name="Picture 2" descr="C:\Users\Duane\Desktop\aura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
            <a:ext cx="6629400" cy="690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0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Unlock the mystery of electricity</a:t>
            </a:r>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endParaRPr lang="en-US" dirty="0"/>
          </a:p>
          <a:p>
            <a:r>
              <a:rPr lang="en-US" b="1" dirty="0">
                <a:solidFill>
                  <a:schemeClr val="bg1"/>
                </a:solidFill>
              </a:rPr>
              <a:t>“It is these Mysteries which Christ will restore upon His reappearance, thus reviving the churches in a new form, and restoring the hidden Mystery which they long have lost through their materialism....  The true Mysteries will also reveal themselves through science and  the incentive to search for them there will be given by the Christ. The Mysteries contain, within their formulas and teachings, the key to the science which will unlock the mystery of electricity—the greatest spiritual science and area of divine knowledge in the world, the fringes of which have only just been touched. Only when the Hierarchy is present visibly on Earth and the Mysteries of which the disciples of the Christ are the Custodians are given openly to the world, will the true secret and nature of electrical phenomena be revealed.” (RC 123-4)</a:t>
            </a:r>
          </a:p>
        </p:txBody>
      </p:sp>
    </p:spTree>
    <p:extLst>
      <p:ext uri="{BB962C8B-B14F-4D97-AF65-F5344CB8AC3E}">
        <p14:creationId xmlns:p14="http://schemas.microsoft.com/office/powerpoint/2010/main" val="257889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586178" name="Picture 2" descr="C:\Users\Duane\Desktop\Electron shells Morya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11"/>
            <a:ext cx="9144000" cy="687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53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The electrons are segregated into "shells"</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solidFill>
                  <a:schemeClr val="bg1"/>
                </a:solidFill>
              </a:rPr>
              <a:t>     </a:t>
            </a:r>
            <a:r>
              <a:rPr lang="en-US" b="1" dirty="0">
                <a:solidFill>
                  <a:schemeClr val="bg1"/>
                </a:solidFill>
              </a:rPr>
              <a:t>Every atom is made up of a nucleus (which contains protons and neutrons). The nucleus is the center, and it contains most of the mass of the atom. Outside the nucleus there are electrons, which are extremely small, and which move around the nucleus very quickly. The electrons are segregated into "shells" which are like invisible spheres that go around the atoms. Only two electrons can be in the innermost shell. The next track will take eight atoms. Atoms are often drawn as if they were small solar systems, but the electrons do not move in a flat plane.</a:t>
            </a:r>
          </a:p>
          <a:p>
            <a:endParaRPr lang="en-US" dirty="0"/>
          </a:p>
        </p:txBody>
      </p:sp>
    </p:spTree>
    <p:extLst>
      <p:ext uri="{BB962C8B-B14F-4D97-AF65-F5344CB8AC3E}">
        <p14:creationId xmlns:p14="http://schemas.microsoft.com/office/powerpoint/2010/main" val="2256900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603586" name="Picture 2" descr="C:\Users\Duane\Desktop\Energy sh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7293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03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604610" name="Picture 2" descr="C:\Users\Duane\Desktop\Capture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71"/>
            <a:ext cx="7010400" cy="687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66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605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8" y="304800"/>
            <a:ext cx="9148892"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Etheric Evolution</a:t>
            </a:r>
          </a:p>
        </p:txBody>
      </p:sp>
      <p:sp>
        <p:nvSpPr>
          <p:cNvPr id="3" name="Content Placeholder 2"/>
          <p:cNvSpPr>
            <a:spLocks noGrp="1"/>
          </p:cNvSpPr>
          <p:nvPr>
            <p:ph idx="1"/>
          </p:nvPr>
        </p:nvSpPr>
        <p:spPr/>
        <p:txBody>
          <a:bodyPr/>
          <a:lstStyle/>
          <a:p>
            <a:r>
              <a:rPr lang="en-US" b="1" dirty="0">
                <a:solidFill>
                  <a:schemeClr val="bg1"/>
                </a:solidFill>
              </a:rPr>
              <a:t>Buddha  - mental plane</a:t>
            </a:r>
          </a:p>
          <a:p>
            <a:endParaRPr lang="en-US" b="1" dirty="0">
              <a:solidFill>
                <a:schemeClr val="bg1"/>
              </a:solidFill>
            </a:endParaRPr>
          </a:p>
          <a:p>
            <a:r>
              <a:rPr lang="en-US" b="1" dirty="0">
                <a:solidFill>
                  <a:schemeClr val="bg1"/>
                </a:solidFill>
              </a:rPr>
              <a:t>Jesus overshadowed by the Christ 2000 years ago brought it down to the astral plane.</a:t>
            </a:r>
          </a:p>
          <a:p>
            <a:endParaRPr lang="en-US" b="1" dirty="0">
              <a:solidFill>
                <a:schemeClr val="bg1"/>
              </a:solidFill>
            </a:endParaRPr>
          </a:p>
          <a:p>
            <a:r>
              <a:rPr lang="en-US" b="1" dirty="0">
                <a:solidFill>
                  <a:schemeClr val="bg1"/>
                </a:solidFill>
              </a:rPr>
              <a:t>Christ will bring it down onto physical - etheric levels where the forms are created and reside.</a:t>
            </a:r>
          </a:p>
        </p:txBody>
      </p:sp>
    </p:spTree>
    <p:extLst>
      <p:ext uri="{BB962C8B-B14F-4D97-AF65-F5344CB8AC3E}">
        <p14:creationId xmlns:p14="http://schemas.microsoft.com/office/powerpoint/2010/main" val="1053474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592322" name="Picture 2" descr="C:\Users\Duane\Desktop\USR Christ art 1\Rays and Planes 7In 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6872926" cy="687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3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1298" name="Picture 2" descr="C:\Users\Duane\Desktop\Naples January\rays and planes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
            <a:ext cx="8382653"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08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2434" name="Picture 2" descr="C:\Users\Duane\Desktop\Rays and planes corrected  go R&amp;P.jpg"/>
          <p:cNvPicPr>
            <a:picLocks noChangeAspect="1" noChangeArrowheads="1"/>
          </p:cNvPicPr>
          <p:nvPr/>
        </p:nvPicPr>
        <p:blipFill>
          <a:blip r:embed="rId3" cstate="print"/>
          <a:srcRect/>
          <a:stretch>
            <a:fillRect/>
          </a:stretch>
        </p:blipFill>
        <p:spPr bwMode="auto">
          <a:xfrm>
            <a:off x="1905000" y="0"/>
            <a:ext cx="5486400" cy="6860117"/>
          </a:xfrm>
          <a:prstGeom prst="rect">
            <a:avLst/>
          </a:prstGeom>
          <a:noFill/>
        </p:spPr>
      </p:pic>
    </p:spTree>
    <p:extLst>
      <p:ext uri="{BB962C8B-B14F-4D97-AF65-F5344CB8AC3E}">
        <p14:creationId xmlns:p14="http://schemas.microsoft.com/office/powerpoint/2010/main" val="822752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45218" name="Picture 2" descr="C:\Users\Duane\Desktop\Sutra Diamond (2) foh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354" y="0"/>
            <a:ext cx="5577038" cy="681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38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78658" name="Picture 2" descr="C:\Users\Duane\Desktop\Sutra Diamond electrical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6889"/>
            <a:ext cx="5638800" cy="6851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181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0274" name="Picture 2" descr="C:\Users\Duane\Desktop\Penroses twister  correc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6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7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3346" name="Picture 2" descr="C:\Users\Duane\Desktop\dual vortex magnet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0212"/>
            <a:ext cx="5851525" cy="682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493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Occult chemistry </a:t>
            </a:r>
            <a:br>
              <a:rPr lang="en-US" b="1" dirty="0">
                <a:solidFill>
                  <a:srgbClr val="FF0000"/>
                </a:solidFill>
              </a:rPr>
            </a:br>
            <a:r>
              <a:rPr lang="en-US" sz="3100" b="1" dirty="0">
                <a:solidFill>
                  <a:srgbClr val="FF0000"/>
                </a:solidFill>
              </a:rPr>
              <a:t>Annie Besant and Charles </a:t>
            </a:r>
            <a:r>
              <a:rPr lang="en-US" sz="3100" b="1" dirty="0" err="1">
                <a:solidFill>
                  <a:srgbClr val="FF0000"/>
                </a:solidFill>
              </a:rPr>
              <a:t>Leadbeater</a:t>
            </a:r>
            <a:endParaRPr lang="en-US" sz="3100" b="1" dirty="0">
              <a:solidFill>
                <a:srgbClr val="FF0000"/>
              </a:solidFill>
            </a:endParaRPr>
          </a:p>
        </p:txBody>
      </p:sp>
      <p:sp>
        <p:nvSpPr>
          <p:cNvPr id="3" name="Content Placeholder 2"/>
          <p:cNvSpPr>
            <a:spLocks noGrp="1"/>
          </p:cNvSpPr>
          <p:nvPr>
            <p:ph idx="1"/>
          </p:nvPr>
        </p:nvSpPr>
        <p:spPr>
          <a:xfrm>
            <a:off x="457200" y="1600200"/>
            <a:ext cx="8229600" cy="5181600"/>
          </a:xfrm>
        </p:spPr>
        <p:txBody>
          <a:bodyPr>
            <a:normAutofit fontScale="77500" lnSpcReduction="20000"/>
          </a:bodyPr>
          <a:lstStyle/>
          <a:p>
            <a:r>
              <a:rPr lang="en-US" b="1" dirty="0">
                <a:solidFill>
                  <a:schemeClr val="bg1"/>
                </a:solidFill>
              </a:rPr>
              <a:t>“In this ultimate state of physical matter two types of units, or </a:t>
            </a:r>
            <a:r>
              <a:rPr lang="en-US" b="1" dirty="0" err="1">
                <a:solidFill>
                  <a:schemeClr val="bg1"/>
                </a:solidFill>
              </a:rPr>
              <a:t>Anu</a:t>
            </a:r>
            <a:r>
              <a:rPr lang="en-US" b="1" dirty="0">
                <a:solidFill>
                  <a:schemeClr val="bg1"/>
                </a:solidFill>
              </a:rPr>
              <a:t>, have been observed; they are alike in everything save the direction of their whorls and of the force which pours through them. In the one case force pours in from the "outside", from fourth-dimensional space, the Astral plane, and passing through the </a:t>
            </a:r>
            <a:r>
              <a:rPr lang="en-US" b="1" dirty="0" err="1">
                <a:solidFill>
                  <a:schemeClr val="bg1"/>
                </a:solidFill>
              </a:rPr>
              <a:t>Anu</a:t>
            </a:r>
            <a:r>
              <a:rPr lang="en-US" b="1" dirty="0">
                <a:solidFill>
                  <a:schemeClr val="bg1"/>
                </a:solidFill>
              </a:rPr>
              <a:t>, pours into the physical world. In the second, it pours in from the physical world, and out through the </a:t>
            </a:r>
            <a:r>
              <a:rPr lang="en-US" b="1" dirty="0" err="1">
                <a:solidFill>
                  <a:schemeClr val="bg1"/>
                </a:solidFill>
              </a:rPr>
              <a:t>Anu</a:t>
            </a:r>
            <a:r>
              <a:rPr lang="en-US" b="1" dirty="0">
                <a:solidFill>
                  <a:schemeClr val="bg1"/>
                </a:solidFill>
              </a:rPr>
              <a:t> into the "outside" again, i.e. vanishes from the physical world. </a:t>
            </a:r>
          </a:p>
          <a:p>
            <a:r>
              <a:rPr lang="en-US" b="1" dirty="0">
                <a:solidFill>
                  <a:schemeClr val="bg1"/>
                </a:solidFill>
              </a:rPr>
              <a:t>The one is like a spring, from which water bubbles out; the other is like a hole, into which matter disappears [note: here should be understood some material forces or streams of unknown forces]. We call the </a:t>
            </a:r>
            <a:r>
              <a:rPr lang="en-US" b="1" dirty="0" err="1">
                <a:solidFill>
                  <a:schemeClr val="bg1"/>
                </a:solidFill>
              </a:rPr>
              <a:t>Anu</a:t>
            </a:r>
            <a:r>
              <a:rPr lang="en-US" b="1" dirty="0">
                <a:solidFill>
                  <a:schemeClr val="bg1"/>
                </a:solidFill>
              </a:rPr>
              <a:t> from which force comes out positive or male: those through which it disappears, negative or female. All </a:t>
            </a:r>
            <a:r>
              <a:rPr lang="en-US" b="1" dirty="0" err="1">
                <a:solidFill>
                  <a:schemeClr val="bg1"/>
                </a:solidFill>
              </a:rPr>
              <a:t>Anu</a:t>
            </a:r>
            <a:r>
              <a:rPr lang="en-US" b="1" dirty="0">
                <a:solidFill>
                  <a:schemeClr val="bg1"/>
                </a:solidFill>
              </a:rPr>
              <a:t>, so far as observed, are of one or other of these two forms“ (p-13)</a:t>
            </a:r>
          </a:p>
          <a:p>
            <a:endParaRPr lang="en-US" dirty="0"/>
          </a:p>
        </p:txBody>
      </p:sp>
    </p:spTree>
    <p:extLst>
      <p:ext uri="{BB962C8B-B14F-4D97-AF65-F5344CB8AC3E}">
        <p14:creationId xmlns:p14="http://schemas.microsoft.com/office/powerpoint/2010/main" val="1500015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2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95400"/>
            <a:ext cx="1416523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400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3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984307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16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Recognition of the etheric planes</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endParaRPr lang="en-US" dirty="0"/>
          </a:p>
          <a:p>
            <a:r>
              <a:rPr lang="en-US" b="1" dirty="0">
                <a:solidFill>
                  <a:schemeClr val="bg1"/>
                </a:solidFill>
              </a:rPr>
              <a:t>“As time elapses the work of the Heavenly Men in the cosmic etheric spheres will be better comprehended, and assisted intelligently by those lesser intelligences who—by the study of the physical ethers—will eventually hold the key of the greater manifestation.  Science is the handmaiden of wisdom, and opens the door to those infinite reaches and to those cosmic expanses, where stand Those vaster Intelligences, Who manipulate the matter of the higher planes, and bend it to the desired form, causing the vibrations thus set up to be felt at the furthest bounds of the solar ring-pass-not.  Automatically then all lesser lives and all the denser materials are swept and carried into the needed channels and forms.”</a:t>
            </a:r>
          </a:p>
          <a:p>
            <a:r>
              <a:rPr lang="en-US" b="1" dirty="0">
                <a:solidFill>
                  <a:schemeClr val="bg1"/>
                </a:solidFill>
              </a:rPr>
              <a:t>(TCF 330)</a:t>
            </a:r>
          </a:p>
        </p:txBody>
      </p:sp>
    </p:spTree>
    <p:extLst>
      <p:ext uri="{BB962C8B-B14F-4D97-AF65-F5344CB8AC3E}">
        <p14:creationId xmlns:p14="http://schemas.microsoft.com/office/powerpoint/2010/main" val="2598300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Heart shaped depression</a:t>
            </a:r>
          </a:p>
        </p:txBody>
      </p:sp>
      <p:sp>
        <p:nvSpPr>
          <p:cNvPr id="3" name="Content Placeholder 2"/>
          <p:cNvSpPr>
            <a:spLocks noGrp="1"/>
          </p:cNvSpPr>
          <p:nvPr>
            <p:ph idx="1"/>
          </p:nvPr>
        </p:nvSpPr>
        <p:spPr/>
        <p:txBody>
          <a:bodyPr>
            <a:normAutofit fontScale="92500" lnSpcReduction="20000"/>
          </a:bodyPr>
          <a:lstStyle/>
          <a:p>
            <a:r>
              <a:rPr lang="en-US" b="1" dirty="0">
                <a:solidFill>
                  <a:schemeClr val="bg1"/>
                </a:solidFill>
              </a:rPr>
              <a:t>“Force pours into the heart-shaped depression at the top of the </a:t>
            </a:r>
            <a:r>
              <a:rPr lang="en-US" b="1" dirty="0" err="1">
                <a:solidFill>
                  <a:schemeClr val="bg1"/>
                </a:solidFill>
              </a:rPr>
              <a:t>Anu</a:t>
            </a:r>
            <a:r>
              <a:rPr lang="en-US" b="1" dirty="0">
                <a:solidFill>
                  <a:schemeClr val="bg1"/>
                </a:solidFill>
              </a:rPr>
              <a:t>, and issues from the point, and is changed in character by its passage; further, force rushes through every spiral and every </a:t>
            </a:r>
            <a:r>
              <a:rPr lang="en-US" b="1" dirty="0" err="1">
                <a:solidFill>
                  <a:schemeClr val="bg1"/>
                </a:solidFill>
              </a:rPr>
              <a:t>spirilla</a:t>
            </a:r>
            <a:r>
              <a:rPr lang="en-US" b="1" dirty="0">
                <a:solidFill>
                  <a:schemeClr val="bg1"/>
                </a:solidFill>
              </a:rPr>
              <a:t>, and the changing shades of </a:t>
            </a:r>
            <a:r>
              <a:rPr lang="en-US" b="1" dirty="0" err="1">
                <a:solidFill>
                  <a:schemeClr val="bg1"/>
                </a:solidFill>
              </a:rPr>
              <a:t>colours</a:t>
            </a:r>
            <a:r>
              <a:rPr lang="en-US" b="1" dirty="0">
                <a:solidFill>
                  <a:schemeClr val="bg1"/>
                </a:solidFill>
              </a:rPr>
              <a:t> that flash out from the rapidly revolving and vibrating </a:t>
            </a:r>
            <a:r>
              <a:rPr lang="en-US" b="1" dirty="0" err="1">
                <a:solidFill>
                  <a:schemeClr val="bg1"/>
                </a:solidFill>
              </a:rPr>
              <a:t>Anu</a:t>
            </a:r>
            <a:r>
              <a:rPr lang="en-US" b="1" dirty="0">
                <a:solidFill>
                  <a:schemeClr val="bg1"/>
                </a:solidFill>
              </a:rPr>
              <a:t> depend on the several activities of the spirals; sometimes one, sometimes another, is thrown into more energetic action, and with the change of activity from one spiral to another, the </a:t>
            </a:r>
            <a:r>
              <a:rPr lang="en-US" b="1" dirty="0" err="1">
                <a:solidFill>
                  <a:schemeClr val="bg1"/>
                </a:solidFill>
              </a:rPr>
              <a:t>colour</a:t>
            </a:r>
            <a:r>
              <a:rPr lang="en-US" b="1" dirty="0">
                <a:solidFill>
                  <a:schemeClr val="bg1"/>
                </a:solidFill>
              </a:rPr>
              <a:t> changes.” (OC C. </a:t>
            </a:r>
            <a:r>
              <a:rPr lang="en-US" b="1" dirty="0" err="1">
                <a:solidFill>
                  <a:schemeClr val="bg1"/>
                </a:solidFill>
              </a:rPr>
              <a:t>Leadbeater</a:t>
            </a:r>
            <a:r>
              <a:rPr lang="en-US" b="1" dirty="0">
                <a:solidFill>
                  <a:schemeClr val="bg1"/>
                </a:solidFill>
              </a:rPr>
              <a:t>)</a:t>
            </a:r>
          </a:p>
        </p:txBody>
      </p:sp>
    </p:spTree>
    <p:extLst>
      <p:ext uri="{BB962C8B-B14F-4D97-AF65-F5344CB8AC3E}">
        <p14:creationId xmlns:p14="http://schemas.microsoft.com/office/powerpoint/2010/main" val="2377915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It turns incessantly upon its own axis, spinning like a top</a:t>
            </a:r>
          </a:p>
        </p:txBody>
      </p:sp>
      <p:sp>
        <p:nvSpPr>
          <p:cNvPr id="3" name="Content Placeholder 2"/>
          <p:cNvSpPr>
            <a:spLocks noGrp="1"/>
          </p:cNvSpPr>
          <p:nvPr>
            <p:ph idx="1"/>
          </p:nvPr>
        </p:nvSpPr>
        <p:spPr/>
        <p:txBody>
          <a:bodyPr>
            <a:normAutofit fontScale="70000" lnSpcReduction="20000"/>
          </a:bodyPr>
          <a:lstStyle/>
          <a:p>
            <a:r>
              <a:rPr lang="en-US" b="1" dirty="0">
                <a:solidFill>
                  <a:schemeClr val="bg1"/>
                </a:solidFill>
              </a:rPr>
              <a:t>“The </a:t>
            </a:r>
            <a:r>
              <a:rPr lang="en-US" b="1" dirty="0" err="1">
                <a:solidFill>
                  <a:schemeClr val="bg1"/>
                </a:solidFill>
              </a:rPr>
              <a:t>Anu</a:t>
            </a:r>
            <a:r>
              <a:rPr lang="en-US" b="1" dirty="0">
                <a:solidFill>
                  <a:schemeClr val="bg1"/>
                </a:solidFill>
              </a:rPr>
              <a:t> has, as observed so far - three proper motions, i.e. motions of its own, independent of any imposed upon it from outside. It turns incessantly upon its own axis, spinning like a top; it describes a small circle; it has a regular pulsation, a contraction and expansion, like the pulsation of the heart. When a force is brought to bear upon it, it dances up and down, flings itself wildly from side to side, performs the most astonishing and rapid gyrations, but the three fundamental motions incessantly persist. If it be made to vibrate, as a whole, at the rate which gives any one of the seven </a:t>
            </a:r>
            <a:r>
              <a:rPr lang="en-US" b="1" dirty="0" err="1">
                <a:solidFill>
                  <a:schemeClr val="bg1"/>
                </a:solidFill>
              </a:rPr>
              <a:t>colours</a:t>
            </a:r>
            <a:r>
              <a:rPr lang="en-US" b="1" dirty="0">
                <a:solidFill>
                  <a:schemeClr val="bg1"/>
                </a:solidFill>
              </a:rPr>
              <a:t>, the whorl belonging to that </a:t>
            </a:r>
            <a:r>
              <a:rPr lang="en-US" b="1" dirty="0" err="1">
                <a:solidFill>
                  <a:schemeClr val="bg1"/>
                </a:solidFill>
              </a:rPr>
              <a:t>colour</a:t>
            </a:r>
            <a:r>
              <a:rPr lang="en-US" b="1" dirty="0">
                <a:solidFill>
                  <a:schemeClr val="bg1"/>
                </a:solidFill>
              </a:rPr>
              <a:t> glows out brilliantly. </a:t>
            </a:r>
            <a:r>
              <a:rPr lang="en-US" b="1" u="sng" dirty="0">
                <a:solidFill>
                  <a:schemeClr val="bg1"/>
                </a:solidFill>
              </a:rPr>
              <a:t>An electric current </a:t>
            </a:r>
            <a:r>
              <a:rPr lang="en-US" b="1" dirty="0">
                <a:solidFill>
                  <a:schemeClr val="bg1"/>
                </a:solidFill>
              </a:rPr>
              <a:t>brought to bear upon the </a:t>
            </a:r>
            <a:r>
              <a:rPr lang="en-US" b="1" dirty="0" err="1">
                <a:solidFill>
                  <a:schemeClr val="bg1"/>
                </a:solidFill>
              </a:rPr>
              <a:t>Anu</a:t>
            </a:r>
            <a:r>
              <a:rPr lang="en-US" b="1" dirty="0">
                <a:solidFill>
                  <a:schemeClr val="bg1"/>
                </a:solidFill>
              </a:rPr>
              <a:t> checks their proper motions, i.e. render them slower; the </a:t>
            </a:r>
            <a:r>
              <a:rPr lang="en-US" b="1" dirty="0" err="1">
                <a:solidFill>
                  <a:schemeClr val="bg1"/>
                </a:solidFill>
              </a:rPr>
              <a:t>Anu</a:t>
            </a:r>
            <a:r>
              <a:rPr lang="en-US" b="1" dirty="0">
                <a:solidFill>
                  <a:schemeClr val="bg1"/>
                </a:solidFill>
              </a:rPr>
              <a:t> exposed to it arrange themselves in parallel lines, and in each line the heart shaped depression receives the flow, which passes out through the apex into the depression of the next, and so on. The </a:t>
            </a:r>
            <a:r>
              <a:rPr lang="en-US" b="1" dirty="0" err="1">
                <a:solidFill>
                  <a:schemeClr val="bg1"/>
                </a:solidFill>
              </a:rPr>
              <a:t>Anu</a:t>
            </a:r>
            <a:r>
              <a:rPr lang="en-US" b="1" dirty="0">
                <a:solidFill>
                  <a:schemeClr val="bg1"/>
                </a:solidFill>
              </a:rPr>
              <a:t> always set themselves to the current".</a:t>
            </a:r>
          </a:p>
        </p:txBody>
      </p:sp>
    </p:spTree>
    <p:extLst>
      <p:ext uri="{BB962C8B-B14F-4D97-AF65-F5344CB8AC3E}">
        <p14:creationId xmlns:p14="http://schemas.microsoft.com/office/powerpoint/2010/main" val="3761814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06658" name="Picture 2" descr="C:\Users\Duane\Desktop\Images to use\anu 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69913"/>
            <a:ext cx="7315200" cy="799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355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15874" name="Picture 2" descr="C:\Users\Duane\Desktop\Anu st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271"/>
            <a:ext cx="6467475" cy="681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28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a:solidFill>
                  <a:srgbClr val="FF0000"/>
                </a:solidFill>
              </a:rPr>
              <a:t>RULE XIII. White Magic</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b="1" dirty="0">
                <a:solidFill>
                  <a:srgbClr val="FF0000"/>
                </a:solidFill>
              </a:rPr>
              <a:t>The magician must recognize the shade of violet hue which the Devas exhibit to work with them effectively.</a:t>
            </a:r>
          </a:p>
          <a:p>
            <a:endParaRPr lang="en-US" b="1" dirty="0"/>
          </a:p>
          <a:p>
            <a:r>
              <a:rPr lang="en-US" b="1" u="sng" dirty="0">
                <a:solidFill>
                  <a:schemeClr val="bg1">
                    <a:lumMod val="95000"/>
                  </a:schemeClr>
                </a:solidFill>
              </a:rPr>
              <a:t>“This means literally that the magician must be in a position to discriminate between the different ethers, and to note the special hue of the different levels, thereby ensuring a balanced building of the "shadow."  </a:t>
            </a:r>
            <a:r>
              <a:rPr lang="en-US" b="1" dirty="0">
                <a:solidFill>
                  <a:schemeClr val="bg1">
                    <a:lumMod val="95000"/>
                  </a:schemeClr>
                </a:solidFill>
              </a:rPr>
              <a:t>He "</a:t>
            </a:r>
            <a:r>
              <a:rPr lang="en-US" b="1" dirty="0" err="1">
                <a:solidFill>
                  <a:schemeClr val="bg1">
                    <a:lumMod val="95000"/>
                  </a:schemeClr>
                </a:solidFill>
              </a:rPr>
              <a:t>recognises</a:t>
            </a:r>
            <a:r>
              <a:rPr lang="en-US" b="1" dirty="0">
                <a:solidFill>
                  <a:schemeClr val="bg1">
                    <a:lumMod val="95000"/>
                  </a:schemeClr>
                </a:solidFill>
              </a:rPr>
              <a:t>" them in the occult sense; </a:t>
            </a:r>
            <a:r>
              <a:rPr lang="en-US" b="1" u="sng" dirty="0">
                <a:solidFill>
                  <a:schemeClr val="bg1">
                    <a:lumMod val="95000"/>
                  </a:schemeClr>
                </a:solidFill>
              </a:rPr>
              <a:t>that is, he knows their note and key, </a:t>
            </a:r>
            <a:r>
              <a:rPr lang="en-US" b="1" dirty="0">
                <a:solidFill>
                  <a:schemeClr val="bg1">
                    <a:lumMod val="95000"/>
                  </a:schemeClr>
                </a:solidFill>
              </a:rPr>
              <a:t>and is aware of the particular type of energy they embody.  Enough emphasis has not been laid upon the fact that the three higher levels of the etheric planes are in vibratory communication with the three higher planes of the cosmic physical plane, and they (with their </a:t>
            </a:r>
            <a:r>
              <a:rPr lang="en-US" b="1" dirty="0" err="1">
                <a:solidFill>
                  <a:schemeClr val="bg1">
                    <a:lumMod val="95000"/>
                  </a:schemeClr>
                </a:solidFill>
              </a:rPr>
              <a:t>ensphering</a:t>
            </a:r>
            <a:r>
              <a:rPr lang="en-US" b="1" dirty="0">
                <a:solidFill>
                  <a:schemeClr val="bg1">
                    <a:lumMod val="95000"/>
                  </a:schemeClr>
                </a:solidFill>
              </a:rPr>
              <a:t> fourth level) have (been called in the occult books "the inverted </a:t>
            </a:r>
            <a:r>
              <a:rPr lang="en-US" b="1" dirty="0" err="1">
                <a:solidFill>
                  <a:schemeClr val="bg1">
                    <a:lumMod val="95000"/>
                  </a:schemeClr>
                </a:solidFill>
              </a:rPr>
              <a:t>Tetraktys</a:t>
            </a:r>
            <a:r>
              <a:rPr lang="en-US" b="1" dirty="0">
                <a:solidFill>
                  <a:schemeClr val="bg1">
                    <a:lumMod val="95000"/>
                  </a:schemeClr>
                </a:solidFill>
              </a:rPr>
              <a:t>." (TCF 1025)</a:t>
            </a:r>
          </a:p>
        </p:txBody>
      </p:sp>
    </p:spTree>
    <p:extLst>
      <p:ext uri="{BB962C8B-B14F-4D97-AF65-F5344CB8AC3E}">
        <p14:creationId xmlns:p14="http://schemas.microsoft.com/office/powerpoint/2010/main" val="99725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65698" name="Picture 2" descr="C:\Users\Duane\Desktop\Charts key\Ray Chart final final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5858"/>
            <a:ext cx="4724400" cy="685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39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29186" name="Picture 2" descr="C:\Users\Duane\Desktop\4 lower et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14600"/>
            <a:ext cx="8981474" cy="216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12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of polarity</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7803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A revolution upon the planet</a:t>
            </a:r>
            <a:br>
              <a:rPr lang="en-US" b="1" dirty="0">
                <a:solidFill>
                  <a:srgbClr val="FF0000"/>
                </a:solidFill>
              </a:rPr>
            </a:br>
            <a:r>
              <a:rPr lang="en-US" b="1" dirty="0">
                <a:solidFill>
                  <a:srgbClr val="FF0000"/>
                </a:solidFill>
              </a:rPr>
              <a:t>Electricity </a:t>
            </a:r>
          </a:p>
        </p:txBody>
      </p:sp>
      <p:sp>
        <p:nvSpPr>
          <p:cNvPr id="3" name="Content Placeholder 2"/>
          <p:cNvSpPr>
            <a:spLocks noGrp="1"/>
          </p:cNvSpPr>
          <p:nvPr>
            <p:ph idx="1"/>
          </p:nvPr>
        </p:nvSpPr>
        <p:spPr/>
        <p:txBody>
          <a:bodyPr>
            <a:normAutofit fontScale="70000" lnSpcReduction="20000"/>
          </a:bodyPr>
          <a:lstStyle/>
          <a:p>
            <a:endParaRPr lang="en-US" dirty="0">
              <a:solidFill>
                <a:schemeClr val="bg1"/>
              </a:solidFill>
            </a:endParaRPr>
          </a:p>
          <a:p>
            <a:r>
              <a:rPr lang="en-US" b="1" dirty="0">
                <a:solidFill>
                  <a:schemeClr val="bg1"/>
                </a:solidFill>
              </a:rPr>
              <a:t>"If this treatise (A Treatise on Cosmic Fire) serves no other purpose than to direct the attention of the scientific and philosophic students to the study of force or energy in man and in groups, and to interpret man and the human family in terms of electrical phenomena, much good will have been accomplished. The polarity of a man, of a group, and of a </a:t>
            </a:r>
            <a:r>
              <a:rPr lang="en-US" b="1" dirty="0" err="1">
                <a:solidFill>
                  <a:schemeClr val="bg1"/>
                </a:solidFill>
              </a:rPr>
              <a:t>congery</a:t>
            </a:r>
            <a:r>
              <a:rPr lang="en-US" b="1" dirty="0">
                <a:solidFill>
                  <a:schemeClr val="bg1"/>
                </a:solidFill>
              </a:rPr>
              <a:t> of groups, the polarity of the planets and their relationship to each other and to the Sun, the polarity of the solar system and its relationship to other systems, the polarity of one plane to another, and of one principle to another, the polarity of the subtler vehicles, and the scientific application of the laws of electricity to the totality of existence on the physical plane will bring about a revolution upon the planet second only to that effected at the time of </a:t>
            </a:r>
            <a:r>
              <a:rPr lang="en-US" b="1" dirty="0" err="1">
                <a:solidFill>
                  <a:schemeClr val="bg1"/>
                </a:solidFill>
              </a:rPr>
              <a:t>individualisation</a:t>
            </a:r>
            <a:r>
              <a:rPr lang="en-US" b="1" dirty="0">
                <a:solidFill>
                  <a:schemeClr val="bg1"/>
                </a:solidFill>
              </a:rPr>
              <a:t>. I would point out here a certain significant fact which students will do well carefully to consider." (715 TCF)</a:t>
            </a:r>
          </a:p>
        </p:txBody>
      </p:sp>
    </p:spTree>
    <p:extLst>
      <p:ext uri="{BB962C8B-B14F-4D97-AF65-F5344CB8AC3E}">
        <p14:creationId xmlns:p14="http://schemas.microsoft.com/office/powerpoint/2010/main" val="150808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2434" name="Picture 2" descr="C:\Users\Duane\Desktop\Rays and planes corrected  go R&amp;P.jpg"/>
          <p:cNvPicPr>
            <a:picLocks noChangeAspect="1" noChangeArrowheads="1"/>
          </p:cNvPicPr>
          <p:nvPr/>
        </p:nvPicPr>
        <p:blipFill>
          <a:blip r:embed="rId3" cstate="print"/>
          <a:srcRect/>
          <a:stretch>
            <a:fillRect/>
          </a:stretch>
        </p:blipFill>
        <p:spPr bwMode="auto">
          <a:xfrm>
            <a:off x="1905000" y="0"/>
            <a:ext cx="5486400" cy="6860117"/>
          </a:xfrm>
          <a:prstGeom prst="rect">
            <a:avLst/>
          </a:prstGeom>
          <a:noFill/>
        </p:spPr>
      </p:pic>
    </p:spTree>
    <p:extLst>
      <p:ext uri="{BB962C8B-B14F-4D97-AF65-F5344CB8AC3E}">
        <p14:creationId xmlns:p14="http://schemas.microsoft.com/office/powerpoint/2010/main" val="211807587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1668</Words>
  <Application>Microsoft Office PowerPoint</Application>
  <PresentationFormat>On-screen Show (4:3)</PresentationFormat>
  <Paragraphs>66</Paragraphs>
  <Slides>33</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Calibri</vt:lpstr>
      <vt:lpstr>1_Office Theme</vt:lpstr>
      <vt:lpstr>2_Office Theme</vt:lpstr>
      <vt:lpstr>PowerPoint Presentation</vt:lpstr>
      <vt:lpstr>Etheric Evolution</vt:lpstr>
      <vt:lpstr>Recognition of the etheric planes</vt:lpstr>
      <vt:lpstr>RULE XIII. White Magic</vt:lpstr>
      <vt:lpstr>PowerPoint Presentation</vt:lpstr>
      <vt:lpstr>PowerPoint Presentation</vt:lpstr>
      <vt:lpstr>Study of polarity</vt:lpstr>
      <vt:lpstr>A revolution upon the planet Electricity </vt:lpstr>
      <vt:lpstr>PowerPoint Presentation</vt:lpstr>
      <vt:lpstr>PowerPoint Presentation</vt:lpstr>
      <vt:lpstr>PowerPoint Presentation</vt:lpstr>
      <vt:lpstr>The auric field and the atom</vt:lpstr>
      <vt:lpstr>PowerPoint Presentation</vt:lpstr>
      <vt:lpstr>Unlock the mystery of electricity</vt:lpstr>
      <vt:lpstr>PowerPoint Presentation</vt:lpstr>
      <vt:lpstr>The electrons are segregated into "shells"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Occult chemistry  Annie Besant and Charles Leadbeater</vt:lpstr>
      <vt:lpstr>PowerPoint Presentation</vt:lpstr>
      <vt:lpstr>PowerPoint Presentation</vt:lpstr>
      <vt:lpstr>Heart shaped depression</vt:lpstr>
      <vt:lpstr>It turns incessantly upon its own axis, spinning like a top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Carpenter</dc:creator>
  <cp:lastModifiedBy>bl</cp:lastModifiedBy>
  <cp:revision>2</cp:revision>
  <dcterms:created xsi:type="dcterms:W3CDTF">2018-07-09T13:01:33Z</dcterms:created>
  <dcterms:modified xsi:type="dcterms:W3CDTF">2018-07-12T12:29:21Z</dcterms:modified>
</cp:coreProperties>
</file>