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5"/>
  </p:notesMasterIdLst>
  <p:sldIdLst>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0" d="100"/>
          <a:sy n="90" d="100"/>
        </p:scale>
        <p:origin x="90" y="20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8B125DB-D741-4418-AB24-73BEA31E86CE}" type="datetimeFigureOut">
              <a:rPr lang="en-US" smtClean="0"/>
              <a:t>8/14/2018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B32EFD-0B79-4275-AF3B-3A46C996A5F0}" type="slidenum">
              <a:rPr lang="en-US" smtClean="0"/>
              <a:t>‹#›</a:t>
            </a:fld>
            <a:endParaRPr lang="en-US"/>
          </a:p>
        </p:txBody>
      </p:sp>
    </p:spTree>
    <p:extLst>
      <p:ext uri="{BB962C8B-B14F-4D97-AF65-F5344CB8AC3E}">
        <p14:creationId xmlns:p14="http://schemas.microsoft.com/office/powerpoint/2010/main" val="20484153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those who are new let me reiterate we are not simply trying to impart information  which can be a good base but to go further and create a space for an experience of synthesis  Rose BL names of participants.</a:t>
            </a:r>
          </a:p>
        </p:txBody>
      </p:sp>
      <p:sp>
        <p:nvSpPr>
          <p:cNvPr id="4" name="Slide Number Placeholder 3"/>
          <p:cNvSpPr>
            <a:spLocks noGrp="1"/>
          </p:cNvSpPr>
          <p:nvPr>
            <p:ph type="sldNum" sz="quarter" idx="10"/>
          </p:nvPr>
        </p:nvSpPr>
        <p:spPr/>
        <p:txBody>
          <a:bodyPr/>
          <a:lstStyle/>
          <a:p>
            <a:fld id="{BEA3A451-18FC-4DAB-815F-D1AC250D5884}"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9341101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Video 5 </a:t>
            </a:r>
          </a:p>
        </p:txBody>
      </p:sp>
      <p:sp>
        <p:nvSpPr>
          <p:cNvPr id="4" name="Slide Number Placeholder 3"/>
          <p:cNvSpPr>
            <a:spLocks noGrp="1"/>
          </p:cNvSpPr>
          <p:nvPr>
            <p:ph type="sldNum" sz="quarter" idx="10"/>
          </p:nvPr>
        </p:nvSpPr>
        <p:spPr/>
        <p:txBody>
          <a:bodyPr/>
          <a:lstStyle/>
          <a:p>
            <a:fld id="{BEA3A451-18FC-4DAB-815F-D1AC250D5884}"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18618123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LINKS PROVIDED IN RECORDING</a:t>
            </a:r>
          </a:p>
        </p:txBody>
      </p:sp>
      <p:sp>
        <p:nvSpPr>
          <p:cNvPr id="4" name="Slide Number Placeholder 3"/>
          <p:cNvSpPr>
            <a:spLocks noGrp="1"/>
          </p:cNvSpPr>
          <p:nvPr>
            <p:ph type="sldNum" sz="quarter" idx="10"/>
          </p:nvPr>
        </p:nvSpPr>
        <p:spPr/>
        <p:txBody>
          <a:bodyPr/>
          <a:lstStyle/>
          <a:p>
            <a:fld id="{12775439-93A1-4EDE-95BD-3624A45EBDAF}"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6205968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David Wilcox 2017</a:t>
            </a:r>
          </a:p>
        </p:txBody>
      </p:sp>
      <p:sp>
        <p:nvSpPr>
          <p:cNvPr id="4" name="Slide Number Placeholder 3"/>
          <p:cNvSpPr>
            <a:spLocks noGrp="1"/>
          </p:cNvSpPr>
          <p:nvPr>
            <p:ph type="sldNum" sz="quarter" idx="10"/>
          </p:nvPr>
        </p:nvSpPr>
        <p:spPr/>
        <p:txBody>
          <a:bodyPr/>
          <a:lstStyle/>
          <a:p>
            <a:fld id="{BEA3A451-18FC-4DAB-815F-D1AC250D5884}"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18472603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David Wilcox Gaia TV</a:t>
            </a:r>
          </a:p>
        </p:txBody>
      </p:sp>
      <p:sp>
        <p:nvSpPr>
          <p:cNvPr id="4" name="Slide Number Placeholder 3"/>
          <p:cNvSpPr>
            <a:spLocks noGrp="1"/>
          </p:cNvSpPr>
          <p:nvPr>
            <p:ph type="sldNum" sz="quarter" idx="10"/>
          </p:nvPr>
        </p:nvSpPr>
        <p:spPr/>
        <p:txBody>
          <a:bodyPr/>
          <a:lstStyle/>
          <a:p>
            <a:fld id="{BEA3A451-18FC-4DAB-815F-D1AC250D5884}"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41096698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habitable planet  in the area. Dangers of UV</a:t>
            </a:r>
          </a:p>
        </p:txBody>
      </p:sp>
      <p:sp>
        <p:nvSpPr>
          <p:cNvPr id="4" name="Slide Number Placeholder 3"/>
          <p:cNvSpPr>
            <a:spLocks noGrp="1"/>
          </p:cNvSpPr>
          <p:nvPr>
            <p:ph type="sldNum" sz="quarter" idx="10"/>
          </p:nvPr>
        </p:nvSpPr>
        <p:spPr/>
        <p:txBody>
          <a:bodyPr/>
          <a:lstStyle/>
          <a:p>
            <a:fld id="{BEA3A451-18FC-4DAB-815F-D1AC250D5884}"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13849480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 Triangles being one of the subsidiary sciences of Astrology should have a little more clarification at this point.             In keeping with our main theme of synthesis</a:t>
            </a:r>
          </a:p>
        </p:txBody>
      </p:sp>
      <p:sp>
        <p:nvSpPr>
          <p:cNvPr id="4" name="Slide Number Placeholder 3"/>
          <p:cNvSpPr>
            <a:spLocks noGrp="1"/>
          </p:cNvSpPr>
          <p:nvPr>
            <p:ph type="sldNum" sz="quarter" idx="10"/>
          </p:nvPr>
        </p:nvSpPr>
        <p:spPr/>
        <p:txBody>
          <a:bodyPr/>
          <a:lstStyle/>
          <a:p>
            <a:fld id="{BEA3A451-18FC-4DAB-815F-D1AC250D5884}"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27836565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dirty="0"/>
              <a:t> Lets compare this stunning</a:t>
            </a:r>
            <a:r>
              <a:rPr lang="en-US" b="1" baseline="0" dirty="0"/>
              <a:t> cosmological outline on Super-clusters we just reviewed with sev</a:t>
            </a:r>
            <a:r>
              <a:rPr lang="en-US" b="1" dirty="0"/>
              <a:t>eral key quotes by the Tibetan that indicate this immense   inner spiritual work   as seen from the inner dimensions by a 5</a:t>
            </a:r>
            <a:r>
              <a:rPr lang="en-US" b="1" baseline="30000" dirty="0"/>
              <a:t>th</a:t>
            </a:r>
            <a:r>
              <a:rPr lang="en-US" b="1" dirty="0"/>
              <a:t> degree Master.</a:t>
            </a:r>
          </a:p>
        </p:txBody>
      </p:sp>
      <p:sp>
        <p:nvSpPr>
          <p:cNvPr id="4" name="Slide Number Placeholder 3"/>
          <p:cNvSpPr>
            <a:spLocks noGrp="1"/>
          </p:cNvSpPr>
          <p:nvPr>
            <p:ph type="sldNum" sz="quarter" idx="10"/>
          </p:nvPr>
        </p:nvSpPr>
        <p:spPr/>
        <p:txBody>
          <a:bodyPr/>
          <a:lstStyle/>
          <a:p>
            <a:fld id="{BEA3A451-18FC-4DAB-815F-D1AC250D5884}"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28946111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Lets now bring this great universal panorama of shifting forces down on to a more microcosmic level.  Let us briefly view these triangles DK speaks of and its relation to the human constitution.</a:t>
            </a:r>
          </a:p>
          <a:p>
            <a:r>
              <a:rPr lang="en-US" b="1" dirty="0"/>
              <a:t> Law of analogy and the law of correspondences </a:t>
            </a:r>
          </a:p>
        </p:txBody>
      </p:sp>
      <p:sp>
        <p:nvSpPr>
          <p:cNvPr id="4" name="Slide Number Placeholder 3"/>
          <p:cNvSpPr>
            <a:spLocks noGrp="1"/>
          </p:cNvSpPr>
          <p:nvPr>
            <p:ph type="sldNum" sz="quarter" idx="10"/>
          </p:nvPr>
        </p:nvSpPr>
        <p:spPr/>
        <p:txBody>
          <a:bodyPr/>
          <a:lstStyle/>
          <a:p>
            <a:fld id="{BEA3A451-18FC-4DAB-815F-D1AC250D5884}"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36776543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A3A451-18FC-4DAB-815F-D1AC250D5884}"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29126394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 Go to video green triangle #6         How rotary motion moves into cyclic - spiral   Lets get an intuitive understanding of these linking principals through the next animation Note that the multi dimensional  triangles when speeded up become the vortex.</a:t>
            </a:r>
          </a:p>
        </p:txBody>
      </p:sp>
      <p:sp>
        <p:nvSpPr>
          <p:cNvPr id="4" name="Slide Number Placeholder 3"/>
          <p:cNvSpPr>
            <a:spLocks noGrp="1"/>
          </p:cNvSpPr>
          <p:nvPr>
            <p:ph type="sldNum" sz="quarter" idx="10"/>
          </p:nvPr>
        </p:nvSpPr>
        <p:spPr/>
        <p:txBody>
          <a:bodyPr/>
          <a:lstStyle/>
          <a:p>
            <a:fld id="{BEA3A451-18FC-4DAB-815F-D1AC250D5884}"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8716372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Speaking</a:t>
            </a:r>
            <a:r>
              <a:rPr lang="en-US" b="1" baseline="0" dirty="0"/>
              <a:t> primarily of the lower mind here and the need to awaken the intuition.    Showcase other peoples work who are making major contributions in new and creative ways. </a:t>
            </a:r>
            <a:r>
              <a:rPr lang="en-US" b="1" baseline="0" dirty="0" err="1"/>
              <a:t>Orest</a:t>
            </a:r>
            <a:r>
              <a:rPr lang="en-US" b="1" baseline="0" dirty="0"/>
              <a:t>  Clay Taylor</a:t>
            </a:r>
            <a:endParaRPr lang="en-US" b="1" dirty="0"/>
          </a:p>
        </p:txBody>
      </p:sp>
      <p:sp>
        <p:nvSpPr>
          <p:cNvPr id="4" name="Slide Number Placeholder 3"/>
          <p:cNvSpPr>
            <a:spLocks noGrp="1"/>
          </p:cNvSpPr>
          <p:nvPr>
            <p:ph type="sldNum" sz="quarter" idx="10"/>
          </p:nvPr>
        </p:nvSpPr>
        <p:spPr/>
        <p:txBody>
          <a:bodyPr/>
          <a:lstStyle/>
          <a:p>
            <a:fld id="{12775439-93A1-4EDE-95BD-3624A45EBDAF}"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2704752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video                   Lets make it a meditation </a:t>
            </a:r>
          </a:p>
        </p:txBody>
      </p:sp>
      <p:sp>
        <p:nvSpPr>
          <p:cNvPr id="4" name="Slide Number Placeholder 3"/>
          <p:cNvSpPr>
            <a:spLocks noGrp="1"/>
          </p:cNvSpPr>
          <p:nvPr>
            <p:ph type="sldNum" sz="quarter" idx="10"/>
          </p:nvPr>
        </p:nvSpPr>
        <p:spPr/>
        <p:txBody>
          <a:bodyPr/>
          <a:lstStyle/>
          <a:p>
            <a:fld id="{BEA3A451-18FC-4DAB-815F-D1AC250D5884}"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41427844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Asteroids</a:t>
            </a:r>
          </a:p>
        </p:txBody>
      </p:sp>
      <p:sp>
        <p:nvSpPr>
          <p:cNvPr id="4" name="Slide Number Placeholder 3"/>
          <p:cNvSpPr>
            <a:spLocks noGrp="1"/>
          </p:cNvSpPr>
          <p:nvPr>
            <p:ph type="sldNum" sz="quarter" idx="10"/>
          </p:nvPr>
        </p:nvSpPr>
        <p:spPr/>
        <p:txBody>
          <a:bodyPr/>
          <a:lstStyle/>
          <a:p>
            <a:fld id="{BEA3A451-18FC-4DAB-815F-D1AC250D5884}"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37453630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Go to video 1                          Still picture of a part of the video          Could you describe to the lay person what we are seeing here.     </a:t>
            </a:r>
            <a:r>
              <a:rPr lang="en-US" b="1"/>
              <a:t>Picture   alignments in motion</a:t>
            </a:r>
            <a:endParaRPr lang="en-US" b="1" dirty="0"/>
          </a:p>
        </p:txBody>
      </p:sp>
      <p:sp>
        <p:nvSpPr>
          <p:cNvPr id="4" name="Slide Number Placeholder 3"/>
          <p:cNvSpPr>
            <a:spLocks noGrp="1"/>
          </p:cNvSpPr>
          <p:nvPr>
            <p:ph type="sldNum" sz="quarter" idx="10"/>
          </p:nvPr>
        </p:nvSpPr>
        <p:spPr/>
        <p:txBody>
          <a:bodyPr/>
          <a:lstStyle/>
          <a:p>
            <a:fld id="{BEA3A451-18FC-4DAB-815F-D1AC250D5884}"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26335011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Spherical</a:t>
            </a:r>
            <a:r>
              <a:rPr lang="en-US" b="1" baseline="0" dirty="0"/>
              <a:t> charts  GO TO #2 animation   </a:t>
            </a:r>
            <a:r>
              <a:rPr lang="en-US" b="1" dirty="0"/>
              <a:t>We showcased Walters spherical charts in an earlier session.                Go to video 2</a:t>
            </a:r>
          </a:p>
        </p:txBody>
      </p:sp>
      <p:sp>
        <p:nvSpPr>
          <p:cNvPr id="4" name="Slide Number Placeholder 3"/>
          <p:cNvSpPr>
            <a:spLocks noGrp="1"/>
          </p:cNvSpPr>
          <p:nvPr>
            <p:ph type="sldNum" sz="quarter" idx="10"/>
          </p:nvPr>
        </p:nvSpPr>
        <p:spPr/>
        <p:txBody>
          <a:bodyPr/>
          <a:lstStyle/>
          <a:p>
            <a:fld id="{BEA3A451-18FC-4DAB-815F-D1AC250D5884}"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16772345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Videos 3 and 4 Go folder </a:t>
            </a:r>
            <a:r>
              <a:rPr lang="en-US"/>
              <a:t>on desktop</a:t>
            </a:r>
            <a:endParaRPr lang="en-US" dirty="0"/>
          </a:p>
        </p:txBody>
      </p:sp>
      <p:sp>
        <p:nvSpPr>
          <p:cNvPr id="4" name="Slide Number Placeholder 3"/>
          <p:cNvSpPr>
            <a:spLocks noGrp="1"/>
          </p:cNvSpPr>
          <p:nvPr>
            <p:ph type="sldNum" sz="quarter" idx="10"/>
          </p:nvPr>
        </p:nvSpPr>
        <p:spPr/>
        <p:txBody>
          <a:bodyPr/>
          <a:lstStyle/>
          <a:p>
            <a:fld id="{BEA3A451-18FC-4DAB-815F-D1AC250D5884}"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10138739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Why is all this important because at the 3</a:t>
            </a:r>
            <a:r>
              <a:rPr lang="en-US" b="1" baseline="30000" dirty="0"/>
              <a:t>rd</a:t>
            </a:r>
            <a:r>
              <a:rPr lang="en-US" b="1" dirty="0"/>
              <a:t>  initiation we are orientating ourselves towards those energies and force that emanate from outside of our Solar system.  Inner etheric hearing</a:t>
            </a:r>
          </a:p>
        </p:txBody>
      </p:sp>
      <p:sp>
        <p:nvSpPr>
          <p:cNvPr id="4" name="Slide Number Placeholder 3"/>
          <p:cNvSpPr>
            <a:spLocks noGrp="1"/>
          </p:cNvSpPr>
          <p:nvPr>
            <p:ph type="sldNum" sz="quarter" idx="10"/>
          </p:nvPr>
        </p:nvSpPr>
        <p:spPr/>
        <p:txBody>
          <a:bodyPr/>
          <a:lstStyle/>
          <a:p>
            <a:fld id="{BEA3A451-18FC-4DAB-815F-D1AC250D5884}"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11104940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Video 5 folder our </a:t>
            </a:r>
            <a:r>
              <a:rPr lang="en-US"/>
              <a:t>gali</a:t>
            </a:r>
          </a:p>
        </p:txBody>
      </p:sp>
      <p:sp>
        <p:nvSpPr>
          <p:cNvPr id="4" name="Slide Number Placeholder 3"/>
          <p:cNvSpPr>
            <a:spLocks noGrp="1"/>
          </p:cNvSpPr>
          <p:nvPr>
            <p:ph type="sldNum" sz="quarter" idx="10"/>
          </p:nvPr>
        </p:nvSpPr>
        <p:spPr/>
        <p:txBody>
          <a:bodyPr/>
          <a:lstStyle/>
          <a:p>
            <a:fld id="{BEA3A451-18FC-4DAB-815F-D1AC250D5884}"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8576736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660322F-B6A3-4473-A807-53768A4D4115}" type="datetimeFigureOut">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5034B3-96EF-450B-987C-8DCEED787829}" type="slidenum">
              <a:rPr lang="en-US" smtClean="0"/>
              <a:t>‹#›</a:t>
            </a:fld>
            <a:endParaRPr lang="en-US"/>
          </a:p>
        </p:txBody>
      </p:sp>
    </p:spTree>
    <p:extLst>
      <p:ext uri="{BB962C8B-B14F-4D97-AF65-F5344CB8AC3E}">
        <p14:creationId xmlns:p14="http://schemas.microsoft.com/office/powerpoint/2010/main" val="6491272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660322F-B6A3-4473-A807-53768A4D4115}" type="datetimeFigureOut">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5034B3-96EF-450B-987C-8DCEED787829}" type="slidenum">
              <a:rPr lang="en-US" smtClean="0"/>
              <a:t>‹#›</a:t>
            </a:fld>
            <a:endParaRPr lang="en-US"/>
          </a:p>
        </p:txBody>
      </p:sp>
    </p:spTree>
    <p:extLst>
      <p:ext uri="{BB962C8B-B14F-4D97-AF65-F5344CB8AC3E}">
        <p14:creationId xmlns:p14="http://schemas.microsoft.com/office/powerpoint/2010/main" val="30331890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660322F-B6A3-4473-A807-53768A4D4115}" type="datetimeFigureOut">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5034B3-96EF-450B-987C-8DCEED787829}" type="slidenum">
              <a:rPr lang="en-US" smtClean="0"/>
              <a:t>‹#›</a:t>
            </a:fld>
            <a:endParaRPr lang="en-US"/>
          </a:p>
        </p:txBody>
      </p:sp>
    </p:spTree>
    <p:extLst>
      <p:ext uri="{BB962C8B-B14F-4D97-AF65-F5344CB8AC3E}">
        <p14:creationId xmlns:p14="http://schemas.microsoft.com/office/powerpoint/2010/main" val="12066051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85EC60C-D0B6-4548-A173-B0EA70F0E114}" type="datetimeFigureOut">
              <a:rPr lang="en-US" smtClean="0">
                <a:solidFill>
                  <a:prstClr val="black">
                    <a:tint val="75000"/>
                  </a:prstClr>
                </a:solidFill>
              </a:rPr>
              <a:pPr/>
              <a:t>8/14/2018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C7F8C50-257E-403B-84CE-2555283C739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35270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5EC60C-D0B6-4548-A173-B0EA70F0E114}" type="datetimeFigureOut">
              <a:rPr lang="en-US" smtClean="0">
                <a:solidFill>
                  <a:prstClr val="black">
                    <a:tint val="75000"/>
                  </a:prstClr>
                </a:solidFill>
              </a:rPr>
              <a:pPr/>
              <a:t>8/14/2018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C7F8C50-257E-403B-84CE-2555283C739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83299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5EC60C-D0B6-4548-A173-B0EA70F0E114}" type="datetimeFigureOut">
              <a:rPr lang="en-US" smtClean="0">
                <a:solidFill>
                  <a:prstClr val="black">
                    <a:tint val="75000"/>
                  </a:prstClr>
                </a:solidFill>
              </a:rPr>
              <a:pPr/>
              <a:t>8/14/2018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C7F8C50-257E-403B-84CE-2555283C739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13920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85EC60C-D0B6-4548-A173-B0EA70F0E114}" type="datetimeFigureOut">
              <a:rPr lang="en-US" smtClean="0">
                <a:solidFill>
                  <a:prstClr val="black">
                    <a:tint val="75000"/>
                  </a:prstClr>
                </a:solidFill>
              </a:rPr>
              <a:pPr/>
              <a:t>8/14/2018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C7F8C50-257E-403B-84CE-2555283C739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72772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85EC60C-D0B6-4548-A173-B0EA70F0E114}" type="datetimeFigureOut">
              <a:rPr lang="en-US" smtClean="0">
                <a:solidFill>
                  <a:prstClr val="black">
                    <a:tint val="75000"/>
                  </a:prstClr>
                </a:solidFill>
              </a:rPr>
              <a:pPr/>
              <a:t>8/14/2018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C7F8C50-257E-403B-84CE-2555283C739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77137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85EC60C-D0B6-4548-A173-B0EA70F0E114}" type="datetimeFigureOut">
              <a:rPr lang="en-US" smtClean="0">
                <a:solidFill>
                  <a:prstClr val="black">
                    <a:tint val="75000"/>
                  </a:prstClr>
                </a:solidFill>
              </a:rPr>
              <a:pPr/>
              <a:t>8/14/2018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C7F8C50-257E-403B-84CE-2555283C739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80528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5EC60C-D0B6-4548-A173-B0EA70F0E114}" type="datetimeFigureOut">
              <a:rPr lang="en-US" smtClean="0">
                <a:solidFill>
                  <a:prstClr val="black">
                    <a:tint val="75000"/>
                  </a:prstClr>
                </a:solidFill>
              </a:rPr>
              <a:pPr/>
              <a:t>8/14/2018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C7F8C50-257E-403B-84CE-2555283C739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63395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85EC60C-D0B6-4548-A173-B0EA70F0E114}" type="datetimeFigureOut">
              <a:rPr lang="en-US" smtClean="0">
                <a:solidFill>
                  <a:prstClr val="black">
                    <a:tint val="75000"/>
                  </a:prstClr>
                </a:solidFill>
              </a:rPr>
              <a:pPr/>
              <a:t>8/14/2018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C7F8C50-257E-403B-84CE-2555283C739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54793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660322F-B6A3-4473-A807-53768A4D4115}" type="datetimeFigureOut">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5034B3-96EF-450B-987C-8DCEED787829}" type="slidenum">
              <a:rPr lang="en-US" smtClean="0"/>
              <a:t>‹#›</a:t>
            </a:fld>
            <a:endParaRPr lang="en-US"/>
          </a:p>
        </p:txBody>
      </p:sp>
    </p:spTree>
    <p:extLst>
      <p:ext uri="{BB962C8B-B14F-4D97-AF65-F5344CB8AC3E}">
        <p14:creationId xmlns:p14="http://schemas.microsoft.com/office/powerpoint/2010/main" val="22830517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85EC60C-D0B6-4548-A173-B0EA70F0E114}" type="datetimeFigureOut">
              <a:rPr lang="en-US" smtClean="0">
                <a:solidFill>
                  <a:prstClr val="black">
                    <a:tint val="75000"/>
                  </a:prstClr>
                </a:solidFill>
              </a:rPr>
              <a:pPr/>
              <a:t>8/14/2018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C7F8C50-257E-403B-84CE-2555283C739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85841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5EC60C-D0B6-4548-A173-B0EA70F0E114}" type="datetimeFigureOut">
              <a:rPr lang="en-US" smtClean="0">
                <a:solidFill>
                  <a:prstClr val="black">
                    <a:tint val="75000"/>
                  </a:prstClr>
                </a:solidFill>
              </a:rPr>
              <a:pPr/>
              <a:t>8/14/2018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C7F8C50-257E-403B-84CE-2555283C739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56978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5EC60C-D0B6-4548-A173-B0EA70F0E114}" type="datetimeFigureOut">
              <a:rPr lang="en-US" smtClean="0">
                <a:solidFill>
                  <a:prstClr val="black">
                    <a:tint val="75000"/>
                  </a:prstClr>
                </a:solidFill>
              </a:rPr>
              <a:pPr/>
              <a:t>8/14/2018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C7F8C50-257E-403B-84CE-2555283C739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66293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660322F-B6A3-4473-A807-53768A4D4115}" type="datetimeFigureOut">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5034B3-96EF-450B-987C-8DCEED787829}" type="slidenum">
              <a:rPr lang="en-US" smtClean="0"/>
              <a:t>‹#›</a:t>
            </a:fld>
            <a:endParaRPr lang="en-US"/>
          </a:p>
        </p:txBody>
      </p:sp>
    </p:spTree>
    <p:extLst>
      <p:ext uri="{BB962C8B-B14F-4D97-AF65-F5344CB8AC3E}">
        <p14:creationId xmlns:p14="http://schemas.microsoft.com/office/powerpoint/2010/main" val="8125515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660322F-B6A3-4473-A807-53768A4D4115}" type="datetimeFigureOut">
              <a:rPr lang="en-US" smtClean="0"/>
              <a:t>8/14/2018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5034B3-96EF-450B-987C-8DCEED787829}" type="slidenum">
              <a:rPr lang="en-US" smtClean="0"/>
              <a:t>‹#›</a:t>
            </a:fld>
            <a:endParaRPr lang="en-US"/>
          </a:p>
        </p:txBody>
      </p:sp>
    </p:spTree>
    <p:extLst>
      <p:ext uri="{BB962C8B-B14F-4D97-AF65-F5344CB8AC3E}">
        <p14:creationId xmlns:p14="http://schemas.microsoft.com/office/powerpoint/2010/main" val="5643127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660322F-B6A3-4473-A807-53768A4D4115}" type="datetimeFigureOut">
              <a:rPr lang="en-US" smtClean="0"/>
              <a:t>8/14/2018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E5034B3-96EF-450B-987C-8DCEED787829}" type="slidenum">
              <a:rPr lang="en-US" smtClean="0"/>
              <a:t>‹#›</a:t>
            </a:fld>
            <a:endParaRPr lang="en-US"/>
          </a:p>
        </p:txBody>
      </p:sp>
    </p:spTree>
    <p:extLst>
      <p:ext uri="{BB962C8B-B14F-4D97-AF65-F5344CB8AC3E}">
        <p14:creationId xmlns:p14="http://schemas.microsoft.com/office/powerpoint/2010/main" val="6037334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660322F-B6A3-4473-A807-53768A4D4115}" type="datetimeFigureOut">
              <a:rPr lang="en-US" smtClean="0"/>
              <a:t>8/14/2018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E5034B3-96EF-450B-987C-8DCEED787829}" type="slidenum">
              <a:rPr lang="en-US" smtClean="0"/>
              <a:t>‹#›</a:t>
            </a:fld>
            <a:endParaRPr lang="en-US"/>
          </a:p>
        </p:txBody>
      </p:sp>
    </p:spTree>
    <p:extLst>
      <p:ext uri="{BB962C8B-B14F-4D97-AF65-F5344CB8AC3E}">
        <p14:creationId xmlns:p14="http://schemas.microsoft.com/office/powerpoint/2010/main" val="1597686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60322F-B6A3-4473-A807-53768A4D4115}" type="datetimeFigureOut">
              <a:rPr lang="en-US" smtClean="0"/>
              <a:t>8/14/2018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E5034B3-96EF-450B-987C-8DCEED787829}" type="slidenum">
              <a:rPr lang="en-US" smtClean="0"/>
              <a:t>‹#›</a:t>
            </a:fld>
            <a:endParaRPr lang="en-US"/>
          </a:p>
        </p:txBody>
      </p:sp>
    </p:spTree>
    <p:extLst>
      <p:ext uri="{BB962C8B-B14F-4D97-AF65-F5344CB8AC3E}">
        <p14:creationId xmlns:p14="http://schemas.microsoft.com/office/powerpoint/2010/main" val="15051949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660322F-B6A3-4473-A807-53768A4D4115}" type="datetimeFigureOut">
              <a:rPr lang="en-US" smtClean="0"/>
              <a:t>8/14/2018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5034B3-96EF-450B-987C-8DCEED787829}" type="slidenum">
              <a:rPr lang="en-US" smtClean="0"/>
              <a:t>‹#›</a:t>
            </a:fld>
            <a:endParaRPr lang="en-US"/>
          </a:p>
        </p:txBody>
      </p:sp>
    </p:spTree>
    <p:extLst>
      <p:ext uri="{BB962C8B-B14F-4D97-AF65-F5344CB8AC3E}">
        <p14:creationId xmlns:p14="http://schemas.microsoft.com/office/powerpoint/2010/main" val="544630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660322F-B6A3-4473-A807-53768A4D4115}" type="datetimeFigureOut">
              <a:rPr lang="en-US" smtClean="0"/>
              <a:t>8/14/2018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5034B3-96EF-450B-987C-8DCEED787829}" type="slidenum">
              <a:rPr lang="en-US" smtClean="0"/>
              <a:t>‹#›</a:t>
            </a:fld>
            <a:endParaRPr lang="en-US"/>
          </a:p>
        </p:txBody>
      </p:sp>
    </p:spTree>
    <p:extLst>
      <p:ext uri="{BB962C8B-B14F-4D97-AF65-F5344CB8AC3E}">
        <p14:creationId xmlns:p14="http://schemas.microsoft.com/office/powerpoint/2010/main" val="3413234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60322F-B6A3-4473-A807-53768A4D4115}" type="datetimeFigureOut">
              <a:rPr lang="en-US" smtClean="0"/>
              <a:t>8/14/2018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5034B3-96EF-450B-987C-8DCEED787829}" type="slidenum">
              <a:rPr lang="en-US" smtClean="0"/>
              <a:t>‹#›</a:t>
            </a:fld>
            <a:endParaRPr lang="en-US"/>
          </a:p>
        </p:txBody>
      </p:sp>
    </p:spTree>
    <p:extLst>
      <p:ext uri="{BB962C8B-B14F-4D97-AF65-F5344CB8AC3E}">
        <p14:creationId xmlns:p14="http://schemas.microsoft.com/office/powerpoint/2010/main" val="33800887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5EC60C-D0B6-4548-A173-B0EA70F0E114}" type="datetimeFigureOut">
              <a:rPr lang="en-US" smtClean="0">
                <a:solidFill>
                  <a:prstClr val="black">
                    <a:tint val="75000"/>
                  </a:prstClr>
                </a:solidFill>
              </a:rPr>
              <a:pPr/>
              <a:t>8/14/2018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7F8C50-257E-403B-84CE-2555283C739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09376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rENyyRwxpHo" TargetMode="External"/><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hyperlink" Target="http://www.astrolog.org/labyrnth/daed" TargetMode="External"/><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Synthesis and Astrology</a:t>
            </a:r>
          </a:p>
        </p:txBody>
      </p:sp>
      <p:pic>
        <p:nvPicPr>
          <p:cNvPr id="12290" name="Picture 2" descr="C:\Users\Duane\Desktop\Dodecahedrons DOT\Astrology 12 faces dodecahedron.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057400" y="1447800"/>
            <a:ext cx="5071872" cy="52047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62372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t>
            </a:r>
            <a:r>
              <a:rPr lang="en-US" b="1" dirty="0"/>
              <a:t>Redrawing the boundaries of the cosmic map</a:t>
            </a:r>
          </a:p>
        </p:txBody>
      </p:sp>
      <p:sp>
        <p:nvSpPr>
          <p:cNvPr id="3" name="Content Placeholder 2"/>
          <p:cNvSpPr>
            <a:spLocks noGrp="1"/>
          </p:cNvSpPr>
          <p:nvPr>
            <p:ph idx="1"/>
          </p:nvPr>
        </p:nvSpPr>
        <p:spPr/>
        <p:txBody>
          <a:bodyPr>
            <a:normAutofit fontScale="92500" lnSpcReduction="20000"/>
          </a:bodyPr>
          <a:lstStyle/>
          <a:p>
            <a:r>
              <a:rPr lang="en-US" b="1" dirty="0" err="1"/>
              <a:t>Superclusters</a:t>
            </a:r>
            <a:r>
              <a:rPr lang="en-US" b="1" dirty="0"/>
              <a:t> – regions of space that are densely packed with galaxies – are the biggest structures in the Universe. But scientists have struggled to define exactly where one </a:t>
            </a:r>
            <a:r>
              <a:rPr lang="en-US" b="1" dirty="0" err="1"/>
              <a:t>supercluster</a:t>
            </a:r>
            <a:r>
              <a:rPr lang="en-US" b="1" dirty="0"/>
              <a:t> ends and another begins. Now, a team based in Hawaii has come up with a new technique that maps the Universe according to the flow of galaxies across space. Redrawing the boundaries of the cosmic map, they redefine our home </a:t>
            </a:r>
            <a:r>
              <a:rPr lang="en-US" b="1" dirty="0" err="1"/>
              <a:t>supercluster</a:t>
            </a:r>
            <a:r>
              <a:rPr lang="en-US" b="1" dirty="0"/>
              <a:t> and name it </a:t>
            </a:r>
            <a:r>
              <a:rPr lang="en-US" b="1" dirty="0" err="1"/>
              <a:t>Laniakea</a:t>
            </a:r>
            <a:r>
              <a:rPr lang="en-US" b="1" dirty="0"/>
              <a:t>, which means ‘immeasurable heaven’ in Hawaiian.</a:t>
            </a:r>
          </a:p>
        </p:txBody>
      </p:sp>
    </p:spTree>
    <p:extLst>
      <p:ext uri="{BB962C8B-B14F-4D97-AF65-F5344CB8AC3E}">
        <p14:creationId xmlns:p14="http://schemas.microsoft.com/office/powerpoint/2010/main" val="31373139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https://www.youtube.com/watch?v=rENyyRwxpHo</a:t>
            </a:r>
          </a:p>
        </p:txBody>
      </p:sp>
      <p:sp>
        <p:nvSpPr>
          <p:cNvPr id="3" name="Content Placeholder 2"/>
          <p:cNvSpPr>
            <a:spLocks noGrp="1"/>
          </p:cNvSpPr>
          <p:nvPr>
            <p:ph idx="1"/>
          </p:nvPr>
        </p:nvSpPr>
        <p:spPr/>
        <p:txBody>
          <a:bodyPr/>
          <a:lstStyle/>
          <a:p>
            <a:r>
              <a:rPr lang="en-US" dirty="0">
                <a:hlinkClick r:id="rId3"/>
              </a:rPr>
              <a:t>https://www.youtube.com/watch?v=rENyyRwxpHo</a:t>
            </a:r>
            <a:endParaRPr lang="en-US" dirty="0"/>
          </a:p>
          <a:p>
            <a:endParaRPr lang="en-US" dirty="0"/>
          </a:p>
        </p:txBody>
      </p:sp>
    </p:spTree>
    <p:extLst>
      <p:ext uri="{BB962C8B-B14F-4D97-AF65-F5344CB8AC3E}">
        <p14:creationId xmlns:p14="http://schemas.microsoft.com/office/powerpoint/2010/main" val="40080223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524000"/>
          </a:xfrm>
        </p:spPr>
        <p:txBody>
          <a:bodyPr>
            <a:normAutofit fontScale="90000"/>
          </a:bodyPr>
          <a:lstStyle/>
          <a:p>
            <a:br>
              <a:rPr lang="en-US" sz="5300" b="1" dirty="0"/>
            </a:br>
            <a:r>
              <a:rPr lang="en-US" sz="5300" b="1" dirty="0" err="1">
                <a:solidFill>
                  <a:srgbClr val="FF0000"/>
                </a:solidFill>
              </a:rPr>
              <a:t>Proxima</a:t>
            </a:r>
            <a:r>
              <a:rPr lang="en-US" sz="5300" b="1" dirty="0">
                <a:solidFill>
                  <a:srgbClr val="FF0000"/>
                </a:solidFill>
              </a:rPr>
              <a:t> Centauri</a:t>
            </a:r>
            <a:br>
              <a:rPr lang="en-US" dirty="0"/>
            </a:br>
            <a:endParaRPr lang="en-US" dirty="0"/>
          </a:p>
        </p:txBody>
      </p:sp>
      <p:sp>
        <p:nvSpPr>
          <p:cNvPr id="3" name="Content Placeholder 2"/>
          <p:cNvSpPr>
            <a:spLocks noGrp="1"/>
          </p:cNvSpPr>
          <p:nvPr>
            <p:ph idx="1"/>
          </p:nvPr>
        </p:nvSpPr>
        <p:spPr/>
        <p:txBody>
          <a:bodyPr>
            <a:normAutofit/>
          </a:bodyPr>
          <a:lstStyle/>
          <a:p>
            <a:r>
              <a:rPr lang="en-US" sz="4000" b="1" dirty="0" err="1">
                <a:solidFill>
                  <a:schemeClr val="bg1"/>
                </a:solidFill>
              </a:rPr>
              <a:t>Proxima</a:t>
            </a:r>
            <a:r>
              <a:rPr lang="en-US" sz="4000" b="1" dirty="0">
                <a:solidFill>
                  <a:schemeClr val="bg1"/>
                </a:solidFill>
              </a:rPr>
              <a:t> Centauri, or Alpha Centauri C, is a red dwarf, a small low-mass star, about 4.25 light-years from the Sun in the constellation of </a:t>
            </a:r>
            <a:r>
              <a:rPr lang="en-US" sz="4000" b="1" dirty="0" err="1">
                <a:solidFill>
                  <a:schemeClr val="bg1"/>
                </a:solidFill>
              </a:rPr>
              <a:t>Centaurus</a:t>
            </a:r>
            <a:r>
              <a:rPr lang="en-US" sz="4000" b="1" dirty="0">
                <a:solidFill>
                  <a:schemeClr val="bg1"/>
                </a:solidFill>
              </a:rPr>
              <a:t>. It is the nearest-known star to the Sun</a:t>
            </a:r>
          </a:p>
        </p:txBody>
      </p:sp>
    </p:spTree>
    <p:extLst>
      <p:ext uri="{BB962C8B-B14F-4D97-AF65-F5344CB8AC3E}">
        <p14:creationId xmlns:p14="http://schemas.microsoft.com/office/powerpoint/2010/main" val="22534055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42" name="Picture 2" descr="C:\Users\Duane\Desktop\Wilcox 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29" y="775607"/>
            <a:ext cx="9007929" cy="49292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14075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1266" name="Picture 2" descr="C:\Users\Duane\Desktop\david wilcox 3.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1066800"/>
            <a:ext cx="9080332" cy="472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52341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a:bodyPr>
          <a:lstStyle/>
          <a:p>
            <a:r>
              <a:rPr lang="en-US" sz="4900" b="1" dirty="0">
                <a:solidFill>
                  <a:srgbClr val="FF0000"/>
                </a:solidFill>
              </a:rPr>
              <a:t>Ultra-violet gamut of </a:t>
            </a:r>
            <a:r>
              <a:rPr lang="en-US" sz="4900" b="1" dirty="0" err="1">
                <a:solidFill>
                  <a:srgbClr val="FF0000"/>
                </a:solidFill>
              </a:rPr>
              <a:t>colours</a:t>
            </a:r>
            <a:r>
              <a:rPr lang="en-US" sz="4900" b="1" dirty="0">
                <a:solidFill>
                  <a:srgbClr val="FF0000"/>
                </a:solidFill>
              </a:rPr>
              <a:t>,</a:t>
            </a:r>
          </a:p>
        </p:txBody>
      </p:sp>
      <p:sp>
        <p:nvSpPr>
          <p:cNvPr id="3" name="Content Placeholder 2"/>
          <p:cNvSpPr>
            <a:spLocks noGrp="1"/>
          </p:cNvSpPr>
          <p:nvPr>
            <p:ph idx="1"/>
          </p:nvPr>
        </p:nvSpPr>
        <p:spPr>
          <a:xfrm>
            <a:off x="457200" y="1143000"/>
            <a:ext cx="8229600" cy="5638800"/>
          </a:xfrm>
        </p:spPr>
        <p:txBody>
          <a:bodyPr>
            <a:noAutofit/>
          </a:bodyPr>
          <a:lstStyle/>
          <a:p>
            <a:r>
              <a:rPr lang="en-US" sz="1700" b="1" dirty="0">
                <a:solidFill>
                  <a:schemeClr val="bg1"/>
                </a:solidFill>
              </a:rPr>
              <a:t>“An intensification of the light is going on all the time, and this increase in intensity began on the earth at about the time when man discovered the uses of electricity, which discovery was a direct result of this intensification.  The electrification of the planet through the wide-spread use of electricity is one of the things which is inaugurating the new age, and which will aid in bringing about the revelation of the presence of the soul.  Before long this intensification will become so great that it will materially assist in the rending of the veil which separates the astral plane from the physical plane; the dividing etheric web will shortly be dissipated, and this will permit a more rapid inflow of the third aspect of light.  The light from the astral plane (a starry radiance) and the light of the planet itself will be more closely blended, and the result upon humanity and upon the three other kingdoms in nature cannot be over-emphasized. </a:t>
            </a:r>
          </a:p>
          <a:p>
            <a:r>
              <a:rPr lang="en-US" sz="1700" b="1" dirty="0">
                <a:solidFill>
                  <a:schemeClr val="bg1"/>
                </a:solidFill>
              </a:rPr>
              <a:t> It will, for one thing, profoundly affect the human eye and make the present sporadic etheric vision a universal asset</a:t>
            </a:r>
            <a:r>
              <a:rPr lang="en-US" sz="1700" b="1" dirty="0">
                <a:solidFill>
                  <a:srgbClr val="FF0000"/>
                </a:solidFill>
              </a:rPr>
              <a:t>.  It will bring within the radius of our range of contact the infra-red and ultra-violet gamut of </a:t>
            </a:r>
            <a:r>
              <a:rPr lang="en-US" sz="1700" b="1" dirty="0" err="1">
                <a:solidFill>
                  <a:srgbClr val="FF0000"/>
                </a:solidFill>
              </a:rPr>
              <a:t>colours</a:t>
            </a:r>
            <a:r>
              <a:rPr lang="en-US" sz="1700" b="1" dirty="0">
                <a:solidFill>
                  <a:srgbClr val="FF0000"/>
                </a:solidFill>
              </a:rPr>
              <a:t>, and we shall see what at present is hidden. </a:t>
            </a:r>
            <a:r>
              <a:rPr lang="en-US" sz="1700" b="1" dirty="0">
                <a:solidFill>
                  <a:schemeClr val="bg1"/>
                </a:solidFill>
              </a:rPr>
              <a:t> All this will tend to destroy the platform upon which the materialists stand, and to pave the way, first, for the admission of the soul as a sound hypothesis, and secondly, for the demonstration of its existence.  We only need more light, in the esoteric sense, in order to see the soul, and that light will shortly be available and we shall understand the meaning of the words, "And in Thy light shall we see light.“ </a:t>
            </a:r>
          </a:p>
          <a:p>
            <a:r>
              <a:rPr lang="en-US" sz="1700" b="1" dirty="0">
                <a:solidFill>
                  <a:schemeClr val="bg1"/>
                </a:solidFill>
              </a:rPr>
              <a:t>(EP1 103-4)</a:t>
            </a:r>
          </a:p>
        </p:txBody>
      </p:sp>
    </p:spTree>
    <p:extLst>
      <p:ext uri="{BB962C8B-B14F-4D97-AF65-F5344CB8AC3E}">
        <p14:creationId xmlns:p14="http://schemas.microsoft.com/office/powerpoint/2010/main" val="41954753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bg1"/>
                </a:solidFill>
              </a:rPr>
              <a:t>Triangles and Astrology</a:t>
            </a:r>
          </a:p>
        </p:txBody>
      </p:sp>
      <p:pic>
        <p:nvPicPr>
          <p:cNvPr id="10242" name="Picture 2" descr="C:\Users\Duane\Desktop\triangles art 123.jpg"/>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609600" y="1828800"/>
            <a:ext cx="7933259" cy="45156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85313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rgbClr val="FF0000"/>
                </a:solidFill>
              </a:rPr>
              <a:t>Triangles and the web of Light</a:t>
            </a:r>
          </a:p>
        </p:txBody>
      </p:sp>
      <p:sp>
        <p:nvSpPr>
          <p:cNvPr id="3" name="Content Placeholder 2"/>
          <p:cNvSpPr>
            <a:spLocks noGrp="1"/>
          </p:cNvSpPr>
          <p:nvPr>
            <p:ph idx="1"/>
          </p:nvPr>
        </p:nvSpPr>
        <p:spPr>
          <a:xfrm>
            <a:off x="457200" y="1219200"/>
            <a:ext cx="8229600" cy="5486400"/>
          </a:xfrm>
        </p:spPr>
        <p:txBody>
          <a:bodyPr>
            <a:normAutofit fontScale="77500" lnSpcReduction="20000"/>
          </a:bodyPr>
          <a:lstStyle/>
          <a:p>
            <a:endParaRPr lang="en-US" dirty="0"/>
          </a:p>
          <a:p>
            <a:r>
              <a:rPr lang="en-US" b="1" dirty="0">
                <a:solidFill>
                  <a:schemeClr val="bg1"/>
                </a:solidFill>
              </a:rPr>
              <a:t>“I have hinted at the entire structure of living, moving, </a:t>
            </a:r>
            <a:r>
              <a:rPr lang="en-US" b="1" dirty="0" err="1">
                <a:solidFill>
                  <a:schemeClr val="bg1"/>
                </a:solidFill>
              </a:rPr>
              <a:t>focussing</a:t>
            </a:r>
            <a:r>
              <a:rPr lang="en-US" b="1" dirty="0">
                <a:solidFill>
                  <a:schemeClr val="bg1"/>
                </a:solidFill>
              </a:rPr>
              <a:t> and transmitting light triangles which should underlie (and eventually will underlie) the manifested universe. I have pointed out certain relations between the various constellations, the esoteric planets and our Earth. I have shifted the approach of the astrological student away from the world of tangible happenings, precipitated events, and personal into the world of conditioning energies, controlling incentives, impulses and causes, and have thus laid down the basis of an inner esoteric astrology which must govern this ancient science in the future. </a:t>
            </a:r>
            <a:r>
              <a:rPr lang="en-US" b="1" u="sng" dirty="0">
                <a:solidFill>
                  <a:schemeClr val="bg1"/>
                </a:solidFill>
              </a:rPr>
              <a:t>I have </a:t>
            </a:r>
            <a:r>
              <a:rPr lang="en-US" b="1" u="sng" dirty="0" err="1">
                <a:solidFill>
                  <a:schemeClr val="bg1"/>
                </a:solidFill>
              </a:rPr>
              <a:t>emphasised</a:t>
            </a:r>
            <a:r>
              <a:rPr lang="en-US" b="1" u="sng" dirty="0">
                <a:solidFill>
                  <a:schemeClr val="bg1"/>
                </a:solidFill>
              </a:rPr>
              <a:t> in your consciousness, the web of light and energy which is the recipient of zodiacal and other extra-systemic forces and I have pointed to the first  dim outline of the astrology of the soul and of the unfolding consciousness of man.” </a:t>
            </a:r>
            <a:r>
              <a:rPr lang="en-US" b="1" dirty="0">
                <a:solidFill>
                  <a:schemeClr val="bg1"/>
                </a:solidFill>
              </a:rPr>
              <a:t>(EA 497-8)</a:t>
            </a:r>
          </a:p>
        </p:txBody>
      </p:sp>
    </p:spTree>
    <p:extLst>
      <p:ext uri="{BB962C8B-B14F-4D97-AF65-F5344CB8AC3E}">
        <p14:creationId xmlns:p14="http://schemas.microsoft.com/office/powerpoint/2010/main" val="36108855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FF0000"/>
                </a:solidFill>
              </a:rPr>
              <a:t>Interlacing streams of triadic energy. </a:t>
            </a:r>
          </a:p>
        </p:txBody>
      </p:sp>
      <p:sp>
        <p:nvSpPr>
          <p:cNvPr id="3" name="Content Placeholder 2"/>
          <p:cNvSpPr>
            <a:spLocks noGrp="1"/>
          </p:cNvSpPr>
          <p:nvPr>
            <p:ph idx="1"/>
          </p:nvPr>
        </p:nvSpPr>
        <p:spPr>
          <a:xfrm>
            <a:off x="457200" y="1143000"/>
            <a:ext cx="8229600" cy="5562600"/>
          </a:xfrm>
        </p:spPr>
        <p:txBody>
          <a:bodyPr>
            <a:normAutofit fontScale="47500" lnSpcReduction="20000"/>
          </a:bodyPr>
          <a:lstStyle/>
          <a:p>
            <a:endParaRPr lang="en-US" dirty="0">
              <a:solidFill>
                <a:schemeClr val="bg1"/>
              </a:solidFill>
            </a:endParaRPr>
          </a:p>
          <a:p>
            <a:r>
              <a:rPr lang="en-US" sz="5100" b="1" dirty="0">
                <a:solidFill>
                  <a:schemeClr val="bg1"/>
                </a:solidFill>
              </a:rPr>
              <a:t>“It is useless for students to attempt to unravel this aggregation of interlacing streams of energy. All that is now possible for man with his present equipment is to accept hypothetically these statements anent certain major triangles which affect humanity and seek to prove their effect and to </a:t>
            </a:r>
            <a:r>
              <a:rPr lang="en-US" sz="5100" b="1" dirty="0" err="1">
                <a:solidFill>
                  <a:schemeClr val="bg1"/>
                </a:solidFill>
              </a:rPr>
              <a:t>endeavour</a:t>
            </a:r>
            <a:r>
              <a:rPr lang="en-US" sz="5100" b="1" dirty="0">
                <a:solidFill>
                  <a:schemeClr val="bg1"/>
                </a:solidFill>
              </a:rPr>
              <a:t> to arrive at some understanding of that intricate, interwoven network which he himself possesses and to which he gives the name "etheric body." …. Astrologers have begun to grasp a dim idea of the interlocking triangles of energy as far as our Earth is concerned in the rather arbitrary division of the twelve constellations into four </a:t>
            </a:r>
            <a:r>
              <a:rPr lang="en-US" sz="5100" b="1" dirty="0" err="1">
                <a:solidFill>
                  <a:schemeClr val="bg1"/>
                </a:solidFill>
              </a:rPr>
              <a:t>triplicities</a:t>
            </a:r>
            <a:r>
              <a:rPr lang="en-US" sz="5100" b="1" dirty="0">
                <a:solidFill>
                  <a:schemeClr val="bg1"/>
                </a:solidFill>
              </a:rPr>
              <a:t>, covered by such qualifying terms as earthy </a:t>
            </a:r>
            <a:r>
              <a:rPr lang="en-US" sz="5100" b="1" dirty="0" err="1">
                <a:solidFill>
                  <a:schemeClr val="bg1"/>
                </a:solidFill>
              </a:rPr>
              <a:t>triplicity</a:t>
            </a:r>
            <a:r>
              <a:rPr lang="en-US" sz="5100" b="1" dirty="0">
                <a:solidFill>
                  <a:schemeClr val="bg1"/>
                </a:solidFill>
              </a:rPr>
              <a:t> or fiery </a:t>
            </a:r>
            <a:r>
              <a:rPr lang="en-US" sz="5100" b="1" dirty="0" err="1">
                <a:solidFill>
                  <a:schemeClr val="bg1"/>
                </a:solidFill>
              </a:rPr>
              <a:t>triplicity</a:t>
            </a:r>
            <a:r>
              <a:rPr lang="en-US" sz="5100" b="1" dirty="0">
                <a:solidFill>
                  <a:schemeClr val="bg1"/>
                </a:solidFill>
              </a:rPr>
              <a:t>, composed each of a cardinal, a fixed and a mutable sign. They thus divide up the entire zodiac into a fourfold group of interlacing and interrelated triads, each conditioned by one of the basic elements and thus qualified.”</a:t>
            </a:r>
            <a:br>
              <a:rPr lang="en-US" sz="4000" b="1" dirty="0">
                <a:solidFill>
                  <a:schemeClr val="bg1"/>
                </a:solidFill>
              </a:rPr>
            </a:br>
            <a:endParaRPr lang="en-US" sz="4000" b="1" dirty="0">
              <a:solidFill>
                <a:schemeClr val="bg1"/>
              </a:solidFill>
            </a:endParaRPr>
          </a:p>
        </p:txBody>
      </p:sp>
    </p:spTree>
    <p:extLst>
      <p:ext uri="{BB962C8B-B14F-4D97-AF65-F5344CB8AC3E}">
        <p14:creationId xmlns:p14="http://schemas.microsoft.com/office/powerpoint/2010/main" val="5876154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rPr>
              <a:t>The entire universal pattern </a:t>
            </a:r>
          </a:p>
        </p:txBody>
      </p:sp>
      <p:sp>
        <p:nvSpPr>
          <p:cNvPr id="3" name="Content Placeholder 2"/>
          <p:cNvSpPr>
            <a:spLocks noGrp="1"/>
          </p:cNvSpPr>
          <p:nvPr>
            <p:ph idx="1"/>
          </p:nvPr>
        </p:nvSpPr>
        <p:spPr>
          <a:xfrm>
            <a:off x="457200" y="1600200"/>
            <a:ext cx="8229600" cy="5181600"/>
          </a:xfrm>
        </p:spPr>
        <p:txBody>
          <a:bodyPr>
            <a:normAutofit fontScale="62500" lnSpcReduction="20000"/>
          </a:bodyPr>
          <a:lstStyle/>
          <a:p>
            <a:r>
              <a:rPr lang="en-US" sz="3500" b="1" dirty="0">
                <a:solidFill>
                  <a:schemeClr val="bg1"/>
                </a:solidFill>
              </a:rPr>
              <a:t>. These constitute a series of basic triangles with a definite reference to our planetary life. Owing to the constant movement everywhere, inherent in the solar system and the zodiac—onward, interior and revolving—some idea can be grasped of the intricacy of the entire pattern. A further aid to the grasping of this essential beauty of coordinated and </a:t>
            </a:r>
            <a:r>
              <a:rPr lang="en-US" sz="3500" b="1" dirty="0" err="1">
                <a:solidFill>
                  <a:schemeClr val="bg1"/>
                </a:solidFill>
              </a:rPr>
              <a:t>organised</a:t>
            </a:r>
            <a:r>
              <a:rPr lang="en-US" sz="3500" b="1" dirty="0">
                <a:solidFill>
                  <a:schemeClr val="bg1"/>
                </a:solidFill>
              </a:rPr>
              <a:t> movement and its power to qualify and </a:t>
            </a:r>
            <a:r>
              <a:rPr lang="en-US" sz="3500" b="1" u="sng" dirty="0">
                <a:solidFill>
                  <a:schemeClr val="bg1"/>
                </a:solidFill>
              </a:rPr>
              <a:t>condition the entire universal pattern can be gained by those students who have studied somewhat the various triangles to be found in the etheric body of man through the inter-relation of the seven </a:t>
            </a:r>
            <a:r>
              <a:rPr lang="en-US" sz="3500" b="1" u="sng" dirty="0" err="1">
                <a:solidFill>
                  <a:schemeClr val="bg1"/>
                </a:solidFill>
              </a:rPr>
              <a:t>centres</a:t>
            </a:r>
            <a:r>
              <a:rPr lang="en-US" sz="3500" b="1" u="sng" dirty="0">
                <a:solidFill>
                  <a:schemeClr val="bg1"/>
                </a:solidFill>
              </a:rPr>
              <a:t> to which I have referred elsewhere in my various books.</a:t>
            </a:r>
            <a:r>
              <a:rPr lang="en-US" sz="3500" b="1" dirty="0">
                <a:solidFill>
                  <a:schemeClr val="bg1"/>
                </a:solidFill>
              </a:rPr>
              <a:t> These </a:t>
            </a:r>
            <a:r>
              <a:rPr lang="en-US" sz="3500" b="1" dirty="0" err="1">
                <a:solidFill>
                  <a:schemeClr val="bg1"/>
                </a:solidFill>
              </a:rPr>
              <a:t>centres</a:t>
            </a:r>
            <a:r>
              <a:rPr lang="en-US" sz="3500" b="1" dirty="0">
                <a:solidFill>
                  <a:schemeClr val="bg1"/>
                </a:solidFill>
              </a:rPr>
              <a:t>, when awakened and alive, are swept finally within the radius of each others' sphere of action; from the point of view of living energy, the circumference of these wheels or vortices of force becomes so enlarged that they eventually  overlap and touch, presenting on a tiny scale a condition analogous to the contacting and interlocking series of triangles such as those referred to above. (EA 418-20)</a:t>
            </a:r>
          </a:p>
          <a:p>
            <a:endParaRPr lang="en-US" dirty="0"/>
          </a:p>
        </p:txBody>
      </p:sp>
    </p:spTree>
    <p:extLst>
      <p:ext uri="{BB962C8B-B14F-4D97-AF65-F5344CB8AC3E}">
        <p14:creationId xmlns:p14="http://schemas.microsoft.com/office/powerpoint/2010/main" val="4609285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rPr>
              <a:t>A distortion of the real</a:t>
            </a:r>
          </a:p>
        </p:txBody>
      </p:sp>
      <p:sp>
        <p:nvSpPr>
          <p:cNvPr id="3" name="Content Placeholder 2"/>
          <p:cNvSpPr>
            <a:spLocks noGrp="1"/>
          </p:cNvSpPr>
          <p:nvPr>
            <p:ph idx="1"/>
          </p:nvPr>
        </p:nvSpPr>
        <p:spPr>
          <a:xfrm>
            <a:off x="457200" y="1295400"/>
            <a:ext cx="8229600" cy="5257800"/>
          </a:xfrm>
        </p:spPr>
        <p:txBody>
          <a:bodyPr>
            <a:normAutofit fontScale="85000" lnSpcReduction="10000"/>
          </a:bodyPr>
          <a:lstStyle/>
          <a:p>
            <a:endParaRPr lang="en-US" dirty="0">
              <a:solidFill>
                <a:schemeClr val="bg1"/>
              </a:solidFill>
            </a:endParaRPr>
          </a:p>
          <a:p>
            <a:r>
              <a:rPr lang="en-US" b="1" dirty="0">
                <a:solidFill>
                  <a:schemeClr val="bg1"/>
                </a:solidFill>
              </a:rPr>
              <a:t>  “All that can be said will be after all but the partial statements of the great veiled Truth, and must be offered to the reader and student as simply providing a working hypothesis, and a suggestive explanation.  To the open-minded student and the man who keeps the recollection in his mind that the truth is progressively revealed</a:t>
            </a:r>
            <a:r>
              <a:rPr lang="en-US" b="1" u="sng" dirty="0">
                <a:solidFill>
                  <a:schemeClr val="bg1"/>
                </a:solidFill>
              </a:rPr>
              <a:t>, it will be apparent that the fullest expression of the truth possible at any one time will be seen later to be but a fragment of a whole, later still be </a:t>
            </a:r>
            <a:r>
              <a:rPr lang="en-US" b="1" u="sng" dirty="0" err="1">
                <a:solidFill>
                  <a:schemeClr val="bg1"/>
                </a:solidFill>
              </a:rPr>
              <a:t>recognised</a:t>
            </a:r>
            <a:r>
              <a:rPr lang="en-US" b="1" u="sng" dirty="0">
                <a:solidFill>
                  <a:schemeClr val="bg1"/>
                </a:solidFill>
              </a:rPr>
              <a:t> to be only portions of a fact and thus in itself a distortion of the real</a:t>
            </a:r>
            <a:r>
              <a:rPr lang="en-US" b="1" dirty="0">
                <a:solidFill>
                  <a:schemeClr val="bg1"/>
                </a:solidFill>
              </a:rPr>
              <a:t>.” </a:t>
            </a:r>
            <a:r>
              <a:rPr lang="en-US" sz="2400" b="1" dirty="0">
                <a:solidFill>
                  <a:schemeClr val="bg1"/>
                </a:solidFill>
              </a:rPr>
              <a:t>(TCF xv)</a:t>
            </a:r>
          </a:p>
        </p:txBody>
      </p:sp>
    </p:spTree>
    <p:extLst>
      <p:ext uri="{BB962C8B-B14F-4D97-AF65-F5344CB8AC3E}">
        <p14:creationId xmlns:p14="http://schemas.microsoft.com/office/powerpoint/2010/main" val="28963962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52738" name="Picture 2" descr="C:\Users\Duane\Desktop\Charts key\Chart 2 Mona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33600" y="1793"/>
            <a:ext cx="5257800" cy="68221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44722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FF0000"/>
                </a:solidFill>
              </a:rPr>
              <a:t>These triangles must be regarded as in rapid movement. </a:t>
            </a:r>
          </a:p>
        </p:txBody>
      </p:sp>
      <p:sp>
        <p:nvSpPr>
          <p:cNvPr id="3" name="Content Placeholder 2"/>
          <p:cNvSpPr>
            <a:spLocks noGrp="1"/>
          </p:cNvSpPr>
          <p:nvPr>
            <p:ph idx="1"/>
          </p:nvPr>
        </p:nvSpPr>
        <p:spPr>
          <a:xfrm>
            <a:off x="457200" y="1600200"/>
            <a:ext cx="8229600" cy="5029200"/>
          </a:xfrm>
        </p:spPr>
        <p:txBody>
          <a:bodyPr>
            <a:normAutofit fontScale="62500" lnSpcReduction="20000"/>
          </a:bodyPr>
          <a:lstStyle/>
          <a:p>
            <a:endParaRPr lang="en-US" dirty="0">
              <a:solidFill>
                <a:schemeClr val="bg1"/>
              </a:solidFill>
            </a:endParaRPr>
          </a:p>
          <a:p>
            <a:r>
              <a:rPr lang="en-US" sz="3600" b="1" dirty="0">
                <a:solidFill>
                  <a:schemeClr val="bg1"/>
                </a:solidFill>
              </a:rPr>
              <a:t>I wonder if you can grasp at least partially and symbolically the fact that these triangles must not be thought of as placed, static and eternally the same, or even as three dimensional. They must be regarded as in rapid movement, revolving eternally in space and ceaselessly moving onward and as of fourth and fifth dimensional extension. </a:t>
            </a:r>
            <a:r>
              <a:rPr lang="en-US" sz="3600" b="1" u="sng" dirty="0">
                <a:solidFill>
                  <a:schemeClr val="bg1"/>
                </a:solidFill>
              </a:rPr>
              <a:t>There is no way of depicting them or of bringing them visually to your attention, for only the inner eye of vision can imagine their progression, position or appearance. ….</a:t>
            </a:r>
            <a:r>
              <a:rPr lang="en-US" sz="3600" b="1" dirty="0">
                <a:solidFill>
                  <a:schemeClr val="bg1"/>
                </a:solidFill>
              </a:rPr>
              <a:t>Therefore the entire cosmic web and solar system is an intricate, constantly moving, interwoven series of triangles wherein each point of a triangle emanates three lines or streams of energy (nine in all); it is likewise responsive to and receptive of the energies—likewise triple in nature—which lie within its periphery or sphere of influence and vibratory activity.</a:t>
            </a:r>
          </a:p>
          <a:p>
            <a:endParaRPr lang="en-US" dirty="0"/>
          </a:p>
        </p:txBody>
      </p:sp>
    </p:spTree>
    <p:extLst>
      <p:ext uri="{BB962C8B-B14F-4D97-AF65-F5344CB8AC3E}">
        <p14:creationId xmlns:p14="http://schemas.microsoft.com/office/powerpoint/2010/main" val="27301285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560578" name="Picture 2" descr="C:\Users\Duane\Desktop\ILWSC animations\triangles motion (3).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0"/>
            <a:ext cx="6858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88128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solidFill>
                  <a:srgbClr val="FF0000"/>
                </a:solidFill>
              </a:rPr>
              <a:t>3D Solar System Charts</a:t>
            </a:r>
          </a:p>
        </p:txBody>
      </p:sp>
      <p:sp>
        <p:nvSpPr>
          <p:cNvPr id="3" name="Content Placeholder 2"/>
          <p:cNvSpPr>
            <a:spLocks noGrp="1"/>
          </p:cNvSpPr>
          <p:nvPr>
            <p:ph idx="1"/>
          </p:nvPr>
        </p:nvSpPr>
        <p:spPr>
          <a:xfrm>
            <a:off x="457200" y="1600200"/>
            <a:ext cx="8229600" cy="5181600"/>
          </a:xfrm>
        </p:spPr>
        <p:txBody>
          <a:bodyPr>
            <a:normAutofit fontScale="77500" lnSpcReduction="20000"/>
          </a:bodyPr>
          <a:lstStyle/>
          <a:p>
            <a:r>
              <a:rPr lang="en-US" b="1" dirty="0">
                <a:solidFill>
                  <a:schemeClr val="bg1"/>
                </a:solidFill>
              </a:rPr>
              <a:t>“The solar system is more than just a group of planets, but instead is the physical vehicle of our Solar Logos.  Planets are both centers in the body of the solar vehicle, and seemingly "separate" </a:t>
            </a:r>
            <a:r>
              <a:rPr lang="en-US" b="1" dirty="0" err="1">
                <a:solidFill>
                  <a:schemeClr val="bg1"/>
                </a:solidFill>
              </a:rPr>
              <a:t>Logoic</a:t>
            </a:r>
            <a:r>
              <a:rPr lang="en-US" b="1" dirty="0">
                <a:solidFill>
                  <a:schemeClr val="bg1"/>
                </a:solidFill>
              </a:rPr>
              <a:t> lives in their own right. The orientation and movement of the planets can reflect the energies moving through these solar centers.  The newly released free astrology software "</a:t>
            </a:r>
            <a:r>
              <a:rPr lang="en-US" b="1" dirty="0" err="1">
                <a:solidFill>
                  <a:schemeClr val="bg1"/>
                </a:solidFill>
              </a:rPr>
              <a:t>Astrolog</a:t>
            </a:r>
            <a:r>
              <a:rPr lang="en-US" b="1" dirty="0">
                <a:solidFill>
                  <a:schemeClr val="bg1"/>
                </a:solidFill>
              </a:rPr>
              <a:t>" version 6.40 introduces 3D solar system charts, which accurately trace the orbits of planets over time (including showing aspects).  The following video may be able to hint at the solar dance of life taking place within space and through time.” </a:t>
            </a:r>
          </a:p>
          <a:p>
            <a:r>
              <a:rPr lang="en-US" b="1" dirty="0">
                <a:solidFill>
                  <a:schemeClr val="bg1"/>
                </a:solidFill>
              </a:rPr>
              <a:t>                                  Walter Pullen </a:t>
            </a:r>
          </a:p>
          <a:p>
            <a:r>
              <a:rPr lang="en-US" dirty="0">
                <a:solidFill>
                  <a:schemeClr val="bg1"/>
                </a:solidFill>
              </a:rPr>
              <a:t>https://www.youtube.com/watch?v=jFhwfM0FKCo</a:t>
            </a:r>
          </a:p>
        </p:txBody>
      </p:sp>
    </p:spTree>
    <p:extLst>
      <p:ext uri="{BB962C8B-B14F-4D97-AF65-F5344CB8AC3E}">
        <p14:creationId xmlns:p14="http://schemas.microsoft.com/office/powerpoint/2010/main" val="42087677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5719"/>
          </a:xfrm>
        </p:spPr>
        <p:txBody>
          <a:bodyPr>
            <a:normAutofit fontScale="90000"/>
          </a:bodyPr>
          <a:lstStyle/>
          <a:p>
            <a:endParaRPr lang="en-US" dirty="0"/>
          </a:p>
        </p:txBody>
      </p:sp>
      <p:sp>
        <p:nvSpPr>
          <p:cNvPr id="3" name="Content Placeholder 2"/>
          <p:cNvSpPr>
            <a:spLocks noGrp="1"/>
          </p:cNvSpPr>
          <p:nvPr>
            <p:ph idx="1"/>
          </p:nvPr>
        </p:nvSpPr>
        <p:spPr>
          <a:xfrm>
            <a:off x="457200" y="0"/>
            <a:ext cx="8229600" cy="6858000"/>
          </a:xfrm>
        </p:spPr>
        <p:txBody>
          <a:bodyPr>
            <a:noAutofit/>
          </a:bodyPr>
          <a:lstStyle/>
          <a:p>
            <a:endParaRPr lang="en-US" sz="2000" b="1" dirty="0"/>
          </a:p>
          <a:p>
            <a:r>
              <a:rPr lang="en-US" sz="2100" b="1" u="sng" dirty="0"/>
              <a:t>An animation of the solar system moving through space over time, such that planet orbits form spiral helix patterns. Unlike similar videos, here the planets are correctly positioned astronomically. Planet distance from the Sun is usually plotted on a logarithmic scale to make the planets roughly evenly distributed. </a:t>
            </a:r>
            <a:r>
              <a:rPr lang="en-US" sz="2100" b="1" dirty="0"/>
              <a:t>The helix covers ten years of motion, starting with the planets around the year 2010 when the video starts, and animating through the next ten years. Included are the Sun, eight planets, Pluto, Ceres, and Chiron.</a:t>
            </a:r>
          </a:p>
          <a:p>
            <a:r>
              <a:rPr lang="en-US" sz="2100" b="1" dirty="0"/>
              <a:t>Planet positions are generated by </a:t>
            </a:r>
            <a:r>
              <a:rPr lang="en-US" sz="2100" b="1" dirty="0" err="1"/>
              <a:t>Astrolog</a:t>
            </a:r>
            <a:r>
              <a:rPr lang="en-US" sz="2100" b="1" dirty="0"/>
              <a:t> version 6.40's solar system orbit chart, with a vertical offset defined to produce the helical vortex effect. The output is directed to the program Daedalus, which renders it in first person perspective. The result is the viewer flying among an animating 3D solar system, enjoy! :)</a:t>
            </a:r>
          </a:p>
          <a:p>
            <a:r>
              <a:rPr lang="en-US" sz="2100" b="1" dirty="0"/>
              <a:t>                                        Sphere and Triple Sun Charts</a:t>
            </a:r>
          </a:p>
          <a:p>
            <a:r>
              <a:rPr lang="en-US" sz="2100" b="1" dirty="0" err="1"/>
              <a:t>Astrolog</a:t>
            </a:r>
            <a:r>
              <a:rPr lang="en-US" sz="2100" b="1" dirty="0"/>
              <a:t> 6.40 free download site: http://www.astrolog.org/astrolog.htm</a:t>
            </a:r>
          </a:p>
          <a:p>
            <a:r>
              <a:rPr lang="en-US" sz="2100" b="1" dirty="0"/>
              <a:t>Daedalus 3.3 free download site: </a:t>
            </a:r>
            <a:r>
              <a:rPr lang="en-US" sz="2100" b="1" dirty="0">
                <a:hlinkClick r:id="rId3"/>
              </a:rPr>
              <a:t>http://www.astrolog.org/</a:t>
            </a:r>
            <a:r>
              <a:rPr lang="en-US" sz="2100" b="1" dirty="0" err="1">
                <a:hlinkClick r:id="rId3"/>
              </a:rPr>
              <a:t>labyrnth</a:t>
            </a:r>
            <a:r>
              <a:rPr lang="en-US" sz="2100" b="1" dirty="0">
                <a:hlinkClick r:id="rId3"/>
              </a:rPr>
              <a:t>/</a:t>
            </a:r>
            <a:r>
              <a:rPr lang="en-US" sz="2100" b="1" dirty="0" err="1">
                <a:hlinkClick r:id="rId3"/>
              </a:rPr>
              <a:t>daed</a:t>
            </a:r>
            <a:r>
              <a:rPr lang="en-US" sz="2100" b="1" dirty="0"/>
              <a:t>... Walter Pullen</a:t>
            </a:r>
          </a:p>
          <a:p>
            <a:endParaRPr lang="en-US" sz="2000" b="1" dirty="0"/>
          </a:p>
        </p:txBody>
      </p:sp>
    </p:spTree>
    <p:extLst>
      <p:ext uri="{BB962C8B-B14F-4D97-AF65-F5344CB8AC3E}">
        <p14:creationId xmlns:p14="http://schemas.microsoft.com/office/powerpoint/2010/main" val="3398288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1266" name="Picture 2" descr="C:\Users\Duane\Desktop\WP 3-d chart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2400"/>
            <a:ext cx="9186065" cy="586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35144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1266" name="Picture 2" descr="C:\Users\Duane\Desktop\ILWSC animations 2 - Copy\sphere[1].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6044"/>
            <a:ext cx="6910137" cy="69101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35887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2290" name="Picture 2" descr="C:\Users\Duane\Desktop\Solar System video 1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558" y="1066800"/>
            <a:ext cx="8735240" cy="45134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46370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73162"/>
          </a:xfrm>
        </p:spPr>
        <p:txBody>
          <a:bodyPr>
            <a:normAutofit fontScale="90000"/>
          </a:bodyPr>
          <a:lstStyle/>
          <a:p>
            <a:r>
              <a:rPr lang="en-US" sz="3600" b="1" dirty="0"/>
              <a:t>Registering energies from outside</a:t>
            </a:r>
            <a:br>
              <a:rPr lang="en-US" sz="3600" b="1" dirty="0"/>
            </a:br>
            <a:r>
              <a:rPr lang="en-US" sz="3600" b="1" dirty="0"/>
              <a:t> of the Solar System</a:t>
            </a:r>
          </a:p>
        </p:txBody>
      </p:sp>
      <p:sp>
        <p:nvSpPr>
          <p:cNvPr id="3" name="Content Placeholder 2"/>
          <p:cNvSpPr>
            <a:spLocks noGrp="1"/>
          </p:cNvSpPr>
          <p:nvPr>
            <p:ph idx="1"/>
          </p:nvPr>
        </p:nvSpPr>
        <p:spPr>
          <a:xfrm>
            <a:off x="457200" y="1066800"/>
            <a:ext cx="8229600" cy="5715000"/>
          </a:xfrm>
        </p:spPr>
        <p:txBody>
          <a:bodyPr>
            <a:noAutofit/>
          </a:bodyPr>
          <a:lstStyle/>
          <a:p>
            <a:endParaRPr lang="en-US" sz="2000" b="1" dirty="0"/>
          </a:p>
          <a:p>
            <a:r>
              <a:rPr lang="en-US" sz="2000" b="1" dirty="0"/>
              <a:t>“It should be noted here, however, that all the energies—zodiacal, systemic, and planetary—have a definite effect upon all the lives in all forms in all kingdoms of nature. Nothing can escape these </a:t>
            </a:r>
            <a:r>
              <a:rPr lang="en-US" sz="2000" b="1" dirty="0" err="1"/>
              <a:t>radiatory</a:t>
            </a:r>
            <a:r>
              <a:rPr lang="en-US" sz="2000" b="1" dirty="0"/>
              <a:t> and magnetic influences. </a:t>
            </a:r>
            <a:r>
              <a:rPr lang="en-US" sz="2000" b="1" u="sng" dirty="0"/>
              <a:t>The goal of evolution for humanity is to become consciously and livingly aware of the nature of these energies and begin to know them and to use them. This is the field of occultism as the Hierarchy has always told men. </a:t>
            </a:r>
            <a:r>
              <a:rPr lang="en-US" sz="2000" b="1" dirty="0"/>
              <a:t>It might be stated that the disciple has to become consciously aware of the planetary influences and begin to use them for the carrying out of soul purpose. The initiate has to be aware of the zodiacal influences which emanate from outside of the solar system altogether. These can be </a:t>
            </a:r>
            <a:r>
              <a:rPr lang="en-US" sz="2000" b="1" dirty="0" err="1"/>
              <a:t>recognised</a:t>
            </a:r>
            <a:r>
              <a:rPr lang="en-US" sz="2000" b="1" dirty="0"/>
              <a:t> as</a:t>
            </a:r>
          </a:p>
          <a:p>
            <a:r>
              <a:rPr lang="en-US" sz="2000" b="1" dirty="0"/>
              <a:t>a. A vibration, registered in one or other of the seven </a:t>
            </a:r>
            <a:r>
              <a:rPr lang="en-US" sz="2000" b="1" dirty="0" err="1"/>
              <a:t>centres</a:t>
            </a:r>
            <a:r>
              <a:rPr lang="en-US" sz="2000" b="1" dirty="0"/>
              <a:t>.</a:t>
            </a:r>
          </a:p>
          <a:p>
            <a:r>
              <a:rPr lang="en-US" sz="2000" b="1" dirty="0"/>
              <a:t>b. A revelation of a particular type of light, conveying a specific </a:t>
            </a:r>
            <a:r>
              <a:rPr lang="en-US" sz="2000" b="1" dirty="0" err="1"/>
              <a:t>colour</a:t>
            </a:r>
            <a:r>
              <a:rPr lang="en-US" sz="2000" b="1" dirty="0"/>
              <a:t> to the initiate.</a:t>
            </a:r>
          </a:p>
          <a:p>
            <a:r>
              <a:rPr lang="en-US" sz="2000" b="1" dirty="0"/>
              <a:t>c. A peculiar note.</a:t>
            </a:r>
          </a:p>
          <a:p>
            <a:r>
              <a:rPr lang="en-US" sz="2000" b="1" dirty="0"/>
              <a:t>d. A directional sound.” (EA 23-4)</a:t>
            </a:r>
          </a:p>
        </p:txBody>
      </p:sp>
    </p:spTree>
    <p:extLst>
      <p:ext uri="{BB962C8B-B14F-4D97-AF65-F5344CB8AC3E}">
        <p14:creationId xmlns:p14="http://schemas.microsoft.com/office/powerpoint/2010/main" val="27257014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676400"/>
          </a:xfrm>
        </p:spPr>
        <p:txBody>
          <a:bodyPr>
            <a:normAutofit fontScale="90000"/>
          </a:bodyPr>
          <a:lstStyle/>
          <a:p>
            <a:br>
              <a:rPr lang="en-US" sz="4000" b="1" dirty="0">
                <a:solidFill>
                  <a:srgbClr val="FF0000"/>
                </a:solidFill>
              </a:rPr>
            </a:br>
            <a:r>
              <a:rPr lang="en-US" sz="4000" b="1" dirty="0" err="1">
                <a:solidFill>
                  <a:srgbClr val="FF0000"/>
                </a:solidFill>
              </a:rPr>
              <a:t>Laniakea</a:t>
            </a:r>
            <a:r>
              <a:rPr lang="en-US" sz="4000" b="1" dirty="0">
                <a:solidFill>
                  <a:srgbClr val="FF0000"/>
                </a:solidFill>
              </a:rPr>
              <a:t>, which means ‘immeasurable heaven’ in Hawaiian.</a:t>
            </a:r>
            <a:br>
              <a:rPr lang="en-US" dirty="0">
                <a:solidFill>
                  <a:srgbClr val="FF0000"/>
                </a:solidFill>
              </a:rPr>
            </a:br>
            <a:endParaRPr lang="en-US" dirty="0">
              <a:solidFill>
                <a:srgbClr val="FF0000"/>
              </a:solidFill>
            </a:endParaRPr>
          </a:p>
        </p:txBody>
      </p:sp>
      <p:pic>
        <p:nvPicPr>
          <p:cNvPr id="11266" name="Picture 2" descr="C:\Users\Duane\Desktop\Laniakea.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38200" y="1767642"/>
            <a:ext cx="7564541" cy="50743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49087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2226</Words>
  <Application>Microsoft Office PowerPoint</Application>
  <PresentationFormat>On-screen Show (4:3)</PresentationFormat>
  <Paragraphs>82</Paragraphs>
  <Slides>22</Slides>
  <Notes>19</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22</vt:i4>
      </vt:variant>
    </vt:vector>
  </HeadingPairs>
  <TitlesOfParts>
    <vt:vector size="26" baseType="lpstr">
      <vt:lpstr>Arial</vt:lpstr>
      <vt:lpstr>Calibri</vt:lpstr>
      <vt:lpstr>Office Theme</vt:lpstr>
      <vt:lpstr>1_Office Theme</vt:lpstr>
      <vt:lpstr>Synthesis and Astrology</vt:lpstr>
      <vt:lpstr>A distortion of the real</vt:lpstr>
      <vt:lpstr>3D Solar System Charts</vt:lpstr>
      <vt:lpstr>PowerPoint Presentation</vt:lpstr>
      <vt:lpstr>PowerPoint Presentation</vt:lpstr>
      <vt:lpstr>PowerPoint Presentation</vt:lpstr>
      <vt:lpstr>PowerPoint Presentation</vt:lpstr>
      <vt:lpstr>Registering energies from outside  of the Solar System</vt:lpstr>
      <vt:lpstr> Laniakea, which means ‘immeasurable heaven’ in Hawaiian. </vt:lpstr>
      <vt:lpstr>. Redrawing the boundaries of the cosmic map</vt:lpstr>
      <vt:lpstr>https://www.youtube.com/watch?v=rENyyRwxpHo</vt:lpstr>
      <vt:lpstr> Proxima Centauri </vt:lpstr>
      <vt:lpstr>PowerPoint Presentation</vt:lpstr>
      <vt:lpstr>PowerPoint Presentation</vt:lpstr>
      <vt:lpstr>Ultra-violet gamut of colours,</vt:lpstr>
      <vt:lpstr>Triangles and Astrology</vt:lpstr>
      <vt:lpstr>Triangles and the web of Light</vt:lpstr>
      <vt:lpstr>Interlacing streams of triadic energy. </vt:lpstr>
      <vt:lpstr>The entire universal pattern </vt:lpstr>
      <vt:lpstr>PowerPoint Presentation</vt:lpstr>
      <vt:lpstr>These triangles must be regarded as in rapid movement.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Synthesis and Astrology</dc:title>
  <dc:creator>Duane Carpenter</dc:creator>
  <cp:lastModifiedBy>bl</cp:lastModifiedBy>
  <cp:revision>1</cp:revision>
  <dcterms:created xsi:type="dcterms:W3CDTF">2018-08-14T01:34:37Z</dcterms:created>
  <dcterms:modified xsi:type="dcterms:W3CDTF">2018-08-14T11:00:51Z</dcterms:modified>
</cp:coreProperties>
</file>