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63" r:id="rId2"/>
    <p:sldId id="264" r:id="rId3"/>
    <p:sldId id="265" r:id="rId4"/>
    <p:sldId id="266" r:id="rId5"/>
    <p:sldId id="267" r:id="rId6"/>
    <p:sldId id="268" r:id="rId7"/>
    <p:sldId id="269"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10" y="7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F4E84F-4233-4DB8-AD8E-803B606E5DC6}" type="datetimeFigureOut">
              <a:rPr lang="en-US" smtClean="0"/>
              <a:t>11/19/2018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74D818-A91F-4139-827B-A750ED4194BC}" type="slidenum">
              <a:rPr lang="en-US" smtClean="0"/>
              <a:t>‹#›</a:t>
            </a:fld>
            <a:endParaRPr lang="en-US"/>
          </a:p>
        </p:txBody>
      </p:sp>
    </p:spTree>
    <p:extLst>
      <p:ext uri="{BB962C8B-B14F-4D97-AF65-F5344CB8AC3E}">
        <p14:creationId xmlns:p14="http://schemas.microsoft.com/office/powerpoint/2010/main" val="1382369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VIDEO 1  Opening and closing meditation Prepare the field. Shared with Anna Scalar. Breathe on two or three counts. Access symbols concentration and Breathe</a:t>
            </a:r>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323319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Pyrite crystal naturally formed    -  Influence of etheric patterns</a:t>
            </a:r>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577362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Silicon dodecahedron </a:t>
            </a:r>
            <a:r>
              <a:rPr lang="en-US" dirty="0" err="1"/>
              <a:t>fullarenes</a:t>
            </a:r>
            <a:r>
              <a:rPr lang="en-US" dirty="0"/>
              <a:t> in molecular electronics.</a:t>
            </a:r>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438657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Solar Logos is the Heart Center of an even greater being we designate the One whom not may be said. Agni Heart Era of the New woman Mother of the World</a:t>
            </a:r>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293001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Video 3</a:t>
            </a:r>
            <a:r>
              <a:rPr lang="en-US" b="1" baseline="0" dirty="0"/>
              <a:t> </a:t>
            </a:r>
            <a:r>
              <a:rPr lang="en-US" b="1" dirty="0"/>
              <a:t>organic moving   Forms in nature Cauliflower Broccoli Dodecahedron many shapes and forms.</a:t>
            </a:r>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141272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Video 5      palpitates  flashes fourth rotates  “The vibrant palpitating wheels turned over.  Life, in its many stages and in its many grades commenced the process of unfolding”</a:t>
            </a:r>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709497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Paralleling </a:t>
            </a:r>
            <a:r>
              <a:rPr lang="en-US" b="1" dirty="0"/>
              <a:t>two systems  DK dual polarities  12 into the 6  into the 1 Agni Yoga Master M</a:t>
            </a:r>
          </a:p>
          <a:p>
            <a:r>
              <a:rPr lang="en-US" b="1" dirty="0"/>
              <a:t>SERENE EXSPECTANCY.   Raja</a:t>
            </a:r>
            <a:r>
              <a:rPr lang="en-US" b="1" baseline="0" dirty="0"/>
              <a:t> Yoga Meditation with seed  - meditation without seed.  A lot of questions about how this transition takes place. Active visualization to active passive.</a:t>
            </a:r>
            <a:endParaRPr lang="en-US" b="1" dirty="0"/>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934110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48362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566340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Mirror image of each other.   Direction color</a:t>
            </a:r>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462438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VIDEO 2  Shared by Walter </a:t>
            </a:r>
            <a:r>
              <a:rPr lang="en-US" b="1" dirty="0" err="1"/>
              <a:t>Pullin</a:t>
            </a:r>
            <a:r>
              <a:rPr lang="en-US" b="1" dirty="0"/>
              <a:t>    Please send in any    Serene expectancy.  Raja Yoga . Lower thought forms dissipated  Cycles  big   Breathing in and out. -  The beating of the heart of the system.  Put on loop at home.     Not given any instructions .    Breathe into this symbol making your breath rhythmic and deep                Rays 1 and 7</a:t>
            </a:r>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403600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paradox of using the mind to go beyond the mind. L.   Mind needed as an interpreting  and grounding agent.  You will never understand the place of </a:t>
            </a:r>
            <a:r>
              <a:rPr lang="en-US" b="1" dirty="0" err="1"/>
              <a:t>manas</a:t>
            </a:r>
            <a:r>
              <a:rPr lang="en-US" b="1" dirty="0"/>
              <a:t> or mind </a:t>
            </a:r>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392611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Microwave – </a:t>
            </a:r>
            <a:r>
              <a:rPr lang="en-US" b="1"/>
              <a:t>radiation – background.</a:t>
            </a:r>
            <a:endParaRPr lang="en-US" b="1" dirty="0"/>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696508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610485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85EC60C-D0B6-4548-A173-B0EA70F0E114}" type="datetimeFigureOut">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9903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5EC60C-D0B6-4548-A173-B0EA70F0E114}" type="datetimeFigureOut">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7848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5EC60C-D0B6-4548-A173-B0EA70F0E114}" type="datetimeFigureOut">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754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5EC60C-D0B6-4548-A173-B0EA70F0E114}" type="datetimeFigureOut">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219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5EC60C-D0B6-4548-A173-B0EA70F0E114}" type="datetimeFigureOut">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846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5EC60C-D0B6-4548-A173-B0EA70F0E114}" type="datetimeFigureOut">
              <a:rPr lang="en-US" smtClean="0">
                <a:solidFill>
                  <a:prstClr val="black">
                    <a:tint val="75000"/>
                  </a:prstClr>
                </a:solidFill>
              </a:rPr>
              <a:pPr/>
              <a:t>11/19/2018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577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5EC60C-D0B6-4548-A173-B0EA70F0E114}" type="datetimeFigureOut">
              <a:rPr lang="en-US" smtClean="0">
                <a:solidFill>
                  <a:prstClr val="black">
                    <a:tint val="75000"/>
                  </a:prstClr>
                </a:solidFill>
              </a:rPr>
              <a:pPr/>
              <a:t>11/19/2018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257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5EC60C-D0B6-4548-A173-B0EA70F0E114}" type="datetimeFigureOut">
              <a:rPr lang="en-US" smtClean="0">
                <a:solidFill>
                  <a:prstClr val="black">
                    <a:tint val="75000"/>
                  </a:prstClr>
                </a:solidFill>
              </a:rPr>
              <a:pPr/>
              <a:t>11/19/2018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498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5EC60C-D0B6-4548-A173-B0EA70F0E114}" type="datetimeFigureOut">
              <a:rPr lang="en-US" smtClean="0">
                <a:solidFill>
                  <a:prstClr val="black">
                    <a:tint val="75000"/>
                  </a:prstClr>
                </a:solidFill>
              </a:rPr>
              <a:pPr/>
              <a:t>11/19/2018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1122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5EC60C-D0B6-4548-A173-B0EA70F0E114}" type="datetimeFigureOut">
              <a:rPr lang="en-US" smtClean="0">
                <a:solidFill>
                  <a:prstClr val="black">
                    <a:tint val="75000"/>
                  </a:prstClr>
                </a:solidFill>
              </a:rPr>
              <a:pPr/>
              <a:t>11/19/2018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8968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5EC60C-D0B6-4548-A173-B0EA70F0E114}" type="datetimeFigureOut">
              <a:rPr lang="en-US" smtClean="0">
                <a:solidFill>
                  <a:prstClr val="black">
                    <a:tint val="75000"/>
                  </a:prstClr>
                </a:solidFill>
              </a:rPr>
              <a:pPr/>
              <a:t>11/19/2018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927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5EC60C-D0B6-4548-A173-B0EA70F0E114}" type="datetimeFigureOut">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22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3.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www.makara.us/04mdr/webinars/student/Awakening-9-dodeca.mp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www.makara.us/04mdr/webinars/student/Awakening-9-blue-dodeca.mp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makara.us/04mdr/webinars/student/Awakening-9-golden-vortex.mp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www.makara.us/04mdr/webinars/student/Awakening-9-dodec-with-music.mp4"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pic>
        <p:nvPicPr>
          <p:cNvPr id="83970" name="Picture 2" descr="C:\Users\Duane\Desktop\BL Morya 6 notices\4th Ray 444 77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52400"/>
            <a:ext cx="6629400" cy="6627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699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74754" name="Picture 2" descr="D:\Duane\Desktop\New teachings 2025\Agni Yoga MDR Jose Master\Agni Dodecahedron\Divine Geometry las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6612"/>
            <a:ext cx="8772525" cy="6819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558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C:\Users\Duane\Desktop\Dodecahedron Stellated Agni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05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11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C000"/>
                </a:solidFill>
              </a:rPr>
              <a:t>Is the universe shaped as a Dodecahedron?</a:t>
            </a:r>
          </a:p>
        </p:txBody>
      </p:sp>
      <p:sp>
        <p:nvSpPr>
          <p:cNvPr id="3" name="Content Placeholder 2"/>
          <p:cNvSpPr>
            <a:spLocks noGrp="1"/>
          </p:cNvSpPr>
          <p:nvPr>
            <p:ph idx="1"/>
          </p:nvPr>
        </p:nvSpPr>
        <p:spPr/>
        <p:txBody>
          <a:bodyPr>
            <a:normAutofit fontScale="70000" lnSpcReduction="20000"/>
          </a:bodyPr>
          <a:lstStyle/>
          <a:p>
            <a:r>
              <a:rPr lang="en-US" b="1" dirty="0">
                <a:solidFill>
                  <a:schemeClr val="bg1"/>
                </a:solidFill>
              </a:rPr>
              <a:t>Some recent research is suggesting that the universe is the shape of a dodecahedron (12-faced polyhedron).</a:t>
            </a:r>
          </a:p>
          <a:p>
            <a:r>
              <a:rPr lang="en-US" b="1" dirty="0">
                <a:solidFill>
                  <a:schemeClr val="bg1"/>
                </a:solidFill>
              </a:rPr>
              <a:t>Research is based upon data collected by an American satellite called the Wilkinson Microwave Anisotropy Probe (WMAP). This satellite collects data relating to microwave radiation, energy whose source is supposed to be the big bang. </a:t>
            </a:r>
            <a:r>
              <a:rPr lang="en-US" b="1" u="sng" dirty="0">
                <a:solidFill>
                  <a:schemeClr val="bg1"/>
                </a:solidFill>
              </a:rPr>
              <a:t>The conclusions of this data alluding to the universe being shaped as a dodecahedron. </a:t>
            </a:r>
            <a:endParaRPr lang="en-US" b="1" dirty="0">
              <a:solidFill>
                <a:schemeClr val="bg1"/>
              </a:solidFill>
            </a:endParaRPr>
          </a:p>
          <a:p>
            <a:r>
              <a:rPr lang="en-US" b="1" dirty="0">
                <a:solidFill>
                  <a:schemeClr val="bg1"/>
                </a:solidFill>
              </a:rPr>
              <a:t> The wavelength of this radiation is remarkably pure, but like a musical note it has harmonics associated with it. These harmonics, like those of a note, reflect the shape of the object in which the waves were generated. In the case of the note, that object is a musical instrument. In the case of the microwave background, that object is the universe itself.  (Astrophysicist Jean-Pierre </a:t>
            </a:r>
            <a:r>
              <a:rPr lang="en-US" b="1" dirty="0" err="1">
                <a:solidFill>
                  <a:schemeClr val="bg1"/>
                </a:solidFill>
              </a:rPr>
              <a:t>Luminet</a:t>
            </a:r>
            <a:r>
              <a:rPr lang="en-US" b="1" dirty="0">
                <a:solidFill>
                  <a:schemeClr val="bg1"/>
                </a:solidFill>
              </a:rPr>
              <a:t>.)</a:t>
            </a:r>
          </a:p>
        </p:txBody>
      </p:sp>
    </p:spTree>
    <p:extLst>
      <p:ext uri="{BB962C8B-B14F-4D97-AF65-F5344CB8AC3E}">
        <p14:creationId xmlns:p14="http://schemas.microsoft.com/office/powerpoint/2010/main" val="2661441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5234" name="Picture 2" descr="C:\Users\Duane\Desktop\Blue 234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9536"/>
            <a:ext cx="8820150" cy="6818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532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1682" name="Picture 2" descr="C:\Users\Duane\Desktop\Crystal dodecahedr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4847"/>
            <a:ext cx="8072438" cy="6872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334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t>Dodecahedral quasi-crystal </a:t>
            </a:r>
            <a:r>
              <a:rPr lang="en-US" b="1" dirty="0"/>
              <a:t>grown </a:t>
            </a:r>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en-US" b="1" dirty="0"/>
              <a:t>Ho-Mg-</a:t>
            </a:r>
            <a:r>
              <a:rPr lang="en-US" b="1" dirty="0" err="1"/>
              <a:t>ZnQuasicrystalPublic</a:t>
            </a:r>
            <a:r>
              <a:rPr lang="en-US" b="1" dirty="0"/>
              <a:t> Domain</a:t>
            </a:r>
          </a:p>
          <a:p>
            <a:r>
              <a:rPr lang="en-US" b="1" dirty="0"/>
              <a:t>AMES lab., US Department of Energy - http://cmp.ameslab.gov/personnel/canfield/photos.html#</a:t>
            </a:r>
          </a:p>
          <a:p>
            <a:r>
              <a:rPr lang="en-US" b="1" dirty="0"/>
              <a:t>Ho-Mg-Zn dodecahedral </a:t>
            </a:r>
            <a:r>
              <a:rPr lang="en-US" b="1" dirty="0" err="1"/>
              <a:t>quasicrystal</a:t>
            </a:r>
            <a:r>
              <a:rPr lang="en-US" b="1" dirty="0"/>
              <a:t>, grown by using the self-flux method (excess Mg), and slowly cooling from 700 C to 480 C. The R-Mg-Zn family is the first rare-earth containing </a:t>
            </a:r>
            <a:r>
              <a:rPr lang="en-US" b="1" dirty="0" err="1"/>
              <a:t>quasicrystal</a:t>
            </a:r>
            <a:r>
              <a:rPr lang="en-US" b="1" dirty="0"/>
              <a:t> structure, which allows the study of </a:t>
            </a:r>
            <a:r>
              <a:rPr lang="en-US" b="1" u="sng" dirty="0"/>
              <a:t>localized magnetic moments </a:t>
            </a:r>
            <a:r>
              <a:rPr lang="en-US" b="1" dirty="0"/>
              <a:t>in a </a:t>
            </a:r>
            <a:r>
              <a:rPr lang="en-US" b="1" dirty="0" err="1"/>
              <a:t>quasiperiodic</a:t>
            </a:r>
            <a:r>
              <a:rPr lang="en-US" b="1" dirty="0"/>
              <a:t> environment. Or: Photograph of a single-grain icosahedral Ho-Mg-Zn </a:t>
            </a:r>
            <a:r>
              <a:rPr lang="en-US" b="1" dirty="0" err="1"/>
              <a:t>quasicrystal</a:t>
            </a:r>
            <a:r>
              <a:rPr lang="en-US" b="1" dirty="0"/>
              <a:t> grown from the ternary melt. Shown over a mm scale, the edges are 2.2 mm long. Note the clearly deﬁned pentagonal facets, and the dodecahedral morphology. [in: Phys. Rev. B 59, 308–321 (1999)]</a:t>
            </a:r>
          </a:p>
          <a:p>
            <a:endParaRPr lang="en-US" dirty="0"/>
          </a:p>
        </p:txBody>
      </p:sp>
    </p:spTree>
    <p:extLst>
      <p:ext uri="{BB962C8B-B14F-4D97-AF65-F5344CB8AC3E}">
        <p14:creationId xmlns:p14="http://schemas.microsoft.com/office/powerpoint/2010/main" val="3120818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75778"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4" y="1219200"/>
            <a:ext cx="9115295"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534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676847114"/>
              </p:ext>
            </p:extLst>
          </p:nvPr>
        </p:nvGraphicFramePr>
        <p:xfrm>
          <a:off x="838200" y="-2123"/>
          <a:ext cx="7696200" cy="6860123"/>
        </p:xfrm>
        <a:graphic>
          <a:graphicData uri="http://schemas.openxmlformats.org/presentationml/2006/ole">
            <mc:AlternateContent xmlns:mc="http://schemas.openxmlformats.org/markup-compatibility/2006">
              <mc:Choice xmlns:v="urn:schemas-microsoft-com:vml" Requires="v">
                <p:oleObj spid="_x0000_s1036" name="Image" r:id="rId4" imgW="19961640" imgH="17790120" progId="Photoshop.Image.7">
                  <p:embed/>
                </p:oleObj>
              </mc:Choice>
              <mc:Fallback>
                <p:oleObj name="Image" r:id="rId4" imgW="19961640" imgH="17790120" progId="Photoshop.Image.7">
                  <p:embed/>
                  <p:pic>
                    <p:nvPicPr>
                      <p:cNvPr id="0" name=""/>
                      <p:cNvPicPr/>
                      <p:nvPr/>
                    </p:nvPicPr>
                    <p:blipFill>
                      <a:blip r:embed="rId5"/>
                      <a:stretch>
                        <a:fillRect/>
                      </a:stretch>
                    </p:blipFill>
                    <p:spPr>
                      <a:xfrm>
                        <a:off x="838200" y="-2123"/>
                        <a:ext cx="7696200" cy="6860123"/>
                      </a:xfrm>
                      <a:prstGeom prst="rect">
                        <a:avLst/>
                      </a:prstGeom>
                    </p:spPr>
                  </p:pic>
                </p:oleObj>
              </mc:Fallback>
            </mc:AlternateContent>
          </a:graphicData>
        </a:graphic>
      </p:graphicFrame>
    </p:spTree>
    <p:extLst>
      <p:ext uri="{BB962C8B-B14F-4D97-AF65-F5344CB8AC3E}">
        <p14:creationId xmlns:p14="http://schemas.microsoft.com/office/powerpoint/2010/main" val="1104031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rPr>
              <a:t>Truth veiled in Symbols</a:t>
            </a:r>
          </a:p>
        </p:txBody>
      </p:sp>
      <p:sp>
        <p:nvSpPr>
          <p:cNvPr id="3" name="Content Placeholder 2"/>
          <p:cNvSpPr>
            <a:spLocks noGrp="1"/>
          </p:cNvSpPr>
          <p:nvPr>
            <p:ph idx="1"/>
          </p:nvPr>
        </p:nvSpPr>
        <p:spPr>
          <a:xfrm>
            <a:off x="457200" y="1295400"/>
            <a:ext cx="8229600" cy="5334000"/>
          </a:xfrm>
        </p:spPr>
        <p:txBody>
          <a:bodyPr>
            <a:normAutofit lnSpcReduction="10000"/>
          </a:bodyPr>
          <a:lstStyle/>
          <a:p>
            <a:endParaRPr lang="en-US" sz="3800" dirty="0"/>
          </a:p>
          <a:p>
            <a:r>
              <a:rPr lang="en-US" sz="3800" dirty="0">
                <a:solidFill>
                  <a:schemeClr val="bg1"/>
                </a:solidFill>
              </a:rPr>
              <a:t>”</a:t>
            </a:r>
            <a:r>
              <a:rPr lang="en-US" sz="3800" b="1" dirty="0">
                <a:solidFill>
                  <a:schemeClr val="bg1"/>
                </a:solidFill>
              </a:rPr>
              <a:t>Truth is veiled in symbols, but The mind cannot comprehend their relevance to life, and their meaning must be revealed by everyday events. </a:t>
            </a:r>
            <a:r>
              <a:rPr lang="en-US" sz="3800" b="1" u="sng" dirty="0">
                <a:solidFill>
                  <a:schemeClr val="bg1"/>
                </a:solidFill>
              </a:rPr>
              <a:t>People need familiar images</a:t>
            </a:r>
            <a:r>
              <a:rPr lang="en-US" sz="3800" b="1" dirty="0">
                <a:solidFill>
                  <a:schemeClr val="bg1"/>
                </a:solidFill>
              </a:rPr>
              <a:t>, and by these images is the spirit uplifted to its True Dwelling.” </a:t>
            </a:r>
          </a:p>
          <a:p>
            <a:r>
              <a:rPr lang="en-US" b="1" dirty="0">
                <a:solidFill>
                  <a:schemeClr val="bg1"/>
                </a:solidFill>
              </a:rPr>
              <a:t>                      (The Call, 130, Agni Yoga Society)</a:t>
            </a:r>
          </a:p>
        </p:txBody>
      </p:sp>
    </p:spTree>
    <p:extLst>
      <p:ext uri="{BB962C8B-B14F-4D97-AF65-F5344CB8AC3E}">
        <p14:creationId xmlns:p14="http://schemas.microsoft.com/office/powerpoint/2010/main" val="2925247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36912"/>
            <a:ext cx="6696075" cy="669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83BD5203-6828-46D9-B1A1-F57E92551744}"/>
              </a:ext>
            </a:extLst>
          </p:cNvPr>
          <p:cNvSpPr txBox="1"/>
          <p:nvPr/>
        </p:nvSpPr>
        <p:spPr>
          <a:xfrm>
            <a:off x="185737" y="6351756"/>
            <a:ext cx="8915400" cy="369332"/>
          </a:xfrm>
          <a:prstGeom prst="rect">
            <a:avLst/>
          </a:prstGeom>
          <a:noFill/>
        </p:spPr>
        <p:txBody>
          <a:bodyPr wrap="square" rtlCol="0">
            <a:spAutoFit/>
          </a:bodyPr>
          <a:lstStyle/>
          <a:p>
            <a:pPr algn="ctr"/>
            <a:r>
              <a:rPr lang="en-US" u="sng" dirty="0">
                <a:solidFill>
                  <a:srgbClr val="00B0F0"/>
                </a:solidFill>
                <a:hlinkClick r:id="rId4">
                  <a:extLst>
                    <a:ext uri="{A12FA001-AC4F-418D-AE19-62706E023703}">
                      <ahyp:hlinkClr xmlns:ahyp="http://schemas.microsoft.com/office/drawing/2018/hyperlinkcolor" val="tx"/>
                    </a:ext>
                  </a:extLst>
                </a:hlinkClick>
              </a:rPr>
              <a:t>Awakening-9-Dodecahedron</a:t>
            </a:r>
            <a:endParaRPr lang="en-US" dirty="0">
              <a:solidFill>
                <a:srgbClr val="00B0F0"/>
              </a:solidFill>
            </a:endParaRPr>
          </a:p>
        </p:txBody>
      </p:sp>
      <p:sp>
        <p:nvSpPr>
          <p:cNvPr id="4" name="TextBox 3">
            <a:extLst>
              <a:ext uri="{FF2B5EF4-FFF2-40B4-BE49-F238E27FC236}">
                <a16:creationId xmlns:a16="http://schemas.microsoft.com/office/drawing/2014/main" id="{794DBC31-E8F7-4E9A-95E0-1BDBA99251B3}"/>
              </a:ext>
            </a:extLst>
          </p:cNvPr>
          <p:cNvSpPr txBox="1"/>
          <p:nvPr/>
        </p:nvSpPr>
        <p:spPr>
          <a:xfrm>
            <a:off x="1209675" y="6055191"/>
            <a:ext cx="6781800" cy="369332"/>
          </a:xfrm>
          <a:prstGeom prst="rect">
            <a:avLst/>
          </a:prstGeom>
          <a:noFill/>
        </p:spPr>
        <p:txBody>
          <a:bodyPr wrap="square" rtlCol="0">
            <a:spAutoFit/>
          </a:bodyPr>
          <a:lstStyle/>
          <a:p>
            <a:pPr algn="ctr"/>
            <a:r>
              <a:rPr lang="en-US" dirty="0">
                <a:solidFill>
                  <a:schemeClr val="bg1">
                    <a:lumMod val="75000"/>
                  </a:schemeClr>
                </a:solidFill>
              </a:rPr>
              <a:t>Click the link below to go to the video</a:t>
            </a:r>
          </a:p>
        </p:txBody>
      </p:sp>
    </p:spTree>
    <p:extLst>
      <p:ext uri="{BB962C8B-B14F-4D97-AF65-F5344CB8AC3E}">
        <p14:creationId xmlns:p14="http://schemas.microsoft.com/office/powerpoint/2010/main" val="2864963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7  Spherical lives each one nesting  seamlessly one within the  other.</a:t>
            </a:r>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endParaRPr lang="en-US" dirty="0">
              <a:solidFill>
                <a:schemeClr val="bg1"/>
              </a:solidFill>
            </a:endParaRPr>
          </a:p>
          <a:p>
            <a:r>
              <a:rPr lang="en-US" b="1" dirty="0">
                <a:solidFill>
                  <a:schemeClr val="bg1"/>
                </a:solidFill>
              </a:rPr>
              <a:t>Electrons, which are the bases of electricity move in discreet parallel bands </a:t>
            </a:r>
            <a:r>
              <a:rPr lang="en-US" b="1">
                <a:solidFill>
                  <a:schemeClr val="bg1"/>
                </a:solidFill>
              </a:rPr>
              <a:t>through pure </a:t>
            </a:r>
            <a:r>
              <a:rPr lang="en-US" b="1" dirty="0">
                <a:solidFill>
                  <a:schemeClr val="bg1"/>
                </a:solidFill>
              </a:rPr>
              <a:t>mediums when their is no resistance to their flow and their is a complete and unobstructed circuit or circle back to the source from which they originally came.</a:t>
            </a:r>
          </a:p>
          <a:p>
            <a:r>
              <a:rPr lang="en-US" b="1" dirty="0">
                <a:solidFill>
                  <a:schemeClr val="bg1"/>
                </a:solidFill>
              </a:rPr>
              <a:t>Here is an image of one of the auric bodies or atoms each living organism is made up of when seen clairvoyantly. When we see how electricity in its different grades passes back and forth through 7 of these spherical lives we will understand how this science of electricity  controls and implements the divine initiatory experiences.</a:t>
            </a:r>
          </a:p>
          <a:p>
            <a:r>
              <a:rPr lang="en-US" b="1" dirty="0">
                <a:solidFill>
                  <a:schemeClr val="bg1"/>
                </a:solidFill>
              </a:rPr>
              <a:t> In the New Aquarian teachings which are emerging at this time this science of electricity will  explained in greater detail how this whole process and science works. </a:t>
            </a:r>
          </a:p>
        </p:txBody>
      </p:sp>
    </p:spTree>
    <p:extLst>
      <p:ext uri="{BB962C8B-B14F-4D97-AF65-F5344CB8AC3E}">
        <p14:creationId xmlns:p14="http://schemas.microsoft.com/office/powerpoint/2010/main" val="3446961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Light Blazes fourth at the 3</a:t>
            </a:r>
            <a:r>
              <a:rPr lang="en-US" b="1" baseline="30000" dirty="0">
                <a:solidFill>
                  <a:srgbClr val="FF0000"/>
                </a:solidFill>
              </a:rPr>
              <a:t>rd</a:t>
            </a:r>
            <a:r>
              <a:rPr lang="en-US" b="1" dirty="0">
                <a:solidFill>
                  <a:srgbClr val="FF0000"/>
                </a:solidFill>
              </a:rPr>
              <a:t> </a:t>
            </a:r>
          </a:p>
        </p:txBody>
      </p:sp>
      <p:sp>
        <p:nvSpPr>
          <p:cNvPr id="3" name="Content Placeholder 2"/>
          <p:cNvSpPr>
            <a:spLocks noGrp="1"/>
          </p:cNvSpPr>
          <p:nvPr>
            <p:ph idx="1"/>
          </p:nvPr>
        </p:nvSpPr>
        <p:spPr/>
        <p:txBody>
          <a:bodyPr>
            <a:normAutofit fontScale="77500" lnSpcReduction="20000"/>
          </a:bodyPr>
          <a:lstStyle/>
          <a:p>
            <a:r>
              <a:rPr lang="en-US" b="1" dirty="0">
                <a:solidFill>
                  <a:schemeClr val="bg1"/>
                </a:solidFill>
              </a:rPr>
              <a:t>“The electrical energy of the mind now creates the door for the third initiation, and the obstruction which confronts the initiate is that of the electrical figments of his own thinking, shining with a light which is all their own (for they are of the highest order and type), but veiling the pure light which shines behind them.  They constitute the </a:t>
            </a:r>
            <a:r>
              <a:rPr lang="en-US" b="1" dirty="0" err="1">
                <a:solidFill>
                  <a:schemeClr val="bg1"/>
                </a:solidFill>
              </a:rPr>
              <a:t>sumtotal</a:t>
            </a:r>
            <a:r>
              <a:rPr lang="en-US" b="1" dirty="0">
                <a:solidFill>
                  <a:schemeClr val="bg1"/>
                </a:solidFill>
              </a:rPr>
              <a:t> of illusion.  This "door" is formed by the coming together of the three types of energy:  fire by friction, solar fire (playing in full force at this third initiation), and electrical fire from the Spiritual Triad, making its first impact on the other two fires, for all three are in full activity at this initiatory crisis.  All are </a:t>
            </a:r>
            <a:r>
              <a:rPr lang="en-US" b="1" dirty="0" err="1">
                <a:solidFill>
                  <a:schemeClr val="bg1"/>
                </a:solidFill>
              </a:rPr>
              <a:t>localised</a:t>
            </a:r>
            <a:r>
              <a:rPr lang="en-US" b="1" dirty="0">
                <a:solidFill>
                  <a:schemeClr val="bg1"/>
                </a:solidFill>
              </a:rPr>
              <a:t> and concentrated in that symbol of progress, the "door of initiation.“ (RI vol. 4 354)</a:t>
            </a:r>
          </a:p>
        </p:txBody>
      </p:sp>
    </p:spTree>
    <p:extLst>
      <p:ext uri="{BB962C8B-B14F-4D97-AF65-F5344CB8AC3E}">
        <p14:creationId xmlns:p14="http://schemas.microsoft.com/office/powerpoint/2010/main" val="1887486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err="1">
                <a:solidFill>
                  <a:srgbClr val="FFC000"/>
                </a:solidFill>
              </a:rPr>
              <a:t>Egoic</a:t>
            </a:r>
            <a:r>
              <a:rPr lang="en-US" sz="5400" b="1" dirty="0">
                <a:solidFill>
                  <a:srgbClr val="FFC000"/>
                </a:solidFill>
              </a:rPr>
              <a:t> Lotus at the 3</a:t>
            </a:r>
            <a:r>
              <a:rPr lang="en-US" sz="5400" b="1" baseline="30000" dirty="0">
                <a:solidFill>
                  <a:srgbClr val="FFC000"/>
                </a:solidFill>
              </a:rPr>
              <a:t>rd</a:t>
            </a:r>
            <a:endParaRPr lang="en-US" sz="5400" b="1" dirty="0">
              <a:solidFill>
                <a:srgbClr val="FFC000"/>
              </a:solidFill>
            </a:endParaRPr>
          </a:p>
        </p:txBody>
      </p:sp>
      <p:sp>
        <p:nvSpPr>
          <p:cNvPr id="3" name="Content Placeholder 2"/>
          <p:cNvSpPr>
            <a:spLocks noGrp="1"/>
          </p:cNvSpPr>
          <p:nvPr>
            <p:ph idx="1"/>
          </p:nvPr>
        </p:nvSpPr>
        <p:spPr>
          <a:xfrm>
            <a:off x="457200" y="1600200"/>
            <a:ext cx="8229600" cy="5105400"/>
          </a:xfrm>
        </p:spPr>
        <p:txBody>
          <a:bodyPr>
            <a:normAutofit fontScale="77500" lnSpcReduction="20000"/>
          </a:bodyPr>
          <a:lstStyle/>
          <a:p>
            <a:endParaRPr lang="en-US" b="1" dirty="0">
              <a:solidFill>
                <a:schemeClr val="bg1"/>
              </a:solidFill>
            </a:endParaRPr>
          </a:p>
          <a:p>
            <a:r>
              <a:rPr lang="en-US" b="1" dirty="0">
                <a:solidFill>
                  <a:schemeClr val="bg1"/>
                </a:solidFill>
              </a:rPr>
              <a:t>“By the time the third Initiation is reached, a wondrous transformation has transpired.  </a:t>
            </a:r>
            <a:r>
              <a:rPr lang="en-US" b="1" u="sng" dirty="0">
                <a:solidFill>
                  <a:schemeClr val="bg1"/>
                </a:solidFill>
              </a:rPr>
              <a:t>The outer sphere is palpitating with every </a:t>
            </a:r>
            <a:r>
              <a:rPr lang="en-US" b="1" u="sng" dirty="0" err="1">
                <a:solidFill>
                  <a:schemeClr val="bg1"/>
                </a:solidFill>
              </a:rPr>
              <a:t>colour</a:t>
            </a:r>
            <a:r>
              <a:rPr lang="en-US" b="1" u="sng" dirty="0">
                <a:solidFill>
                  <a:schemeClr val="bg1"/>
                </a:solidFill>
              </a:rPr>
              <a:t> in the rainbow</a:t>
            </a:r>
            <a:r>
              <a:rPr lang="en-US" b="1" dirty="0">
                <a:solidFill>
                  <a:schemeClr val="bg1"/>
                </a:solidFill>
              </a:rPr>
              <a:t>, and is of wide radius; the streams of electrical energy circulating in it are so powerful that they are escaping beyond the periphery of the circle, resembling the rays of the sun.  The nine petals are fully unfolded, forming a gracious setting for the central jewel, and their orange hue is now of a gorgeous translucence, shot with many </a:t>
            </a:r>
            <a:r>
              <a:rPr lang="en-US" b="1" dirty="0" err="1">
                <a:solidFill>
                  <a:schemeClr val="bg1"/>
                </a:solidFill>
              </a:rPr>
              <a:t>colours</a:t>
            </a:r>
            <a:r>
              <a:rPr lang="en-US" b="1" dirty="0">
                <a:solidFill>
                  <a:schemeClr val="bg1"/>
                </a:solidFill>
              </a:rPr>
              <a:t>, that of the </a:t>
            </a:r>
            <a:r>
              <a:rPr lang="en-US" b="1" dirty="0" err="1">
                <a:solidFill>
                  <a:schemeClr val="bg1"/>
                </a:solidFill>
              </a:rPr>
              <a:t>egoic</a:t>
            </a:r>
            <a:r>
              <a:rPr lang="en-US" b="1" dirty="0">
                <a:solidFill>
                  <a:schemeClr val="bg1"/>
                </a:solidFill>
              </a:rPr>
              <a:t> ray predominating.  The triangle at the base is now quickened and scintillating, and the three points are small blazing fires, showing to the eye of the clairvoyant as sevenfold whorls of light, circulating their light from point to point of a rapidly moving triangle.” (TCF 764)</a:t>
            </a:r>
          </a:p>
        </p:txBody>
      </p:sp>
    </p:spTree>
    <p:extLst>
      <p:ext uri="{BB962C8B-B14F-4D97-AF65-F5344CB8AC3E}">
        <p14:creationId xmlns:p14="http://schemas.microsoft.com/office/powerpoint/2010/main" val="2116184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626" name="Picture 2" descr="C:\Users\Duane\Desktop\Dodecahedrons DOT\Animated platoni _glow_idx_320px_by_surrid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405"/>
            <a:ext cx="6850912" cy="68509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91BA390-54EF-4CE8-8689-E3A9DB6D0C19}"/>
              </a:ext>
            </a:extLst>
          </p:cNvPr>
          <p:cNvSpPr txBox="1"/>
          <p:nvPr/>
        </p:nvSpPr>
        <p:spPr>
          <a:xfrm>
            <a:off x="76200" y="457200"/>
            <a:ext cx="8991600" cy="369332"/>
          </a:xfrm>
          <a:prstGeom prst="rect">
            <a:avLst/>
          </a:prstGeom>
          <a:noFill/>
        </p:spPr>
        <p:txBody>
          <a:bodyPr wrap="square" rtlCol="0">
            <a:spAutoFit/>
          </a:bodyPr>
          <a:lstStyle/>
          <a:p>
            <a:pPr algn="ctr"/>
            <a:r>
              <a:rPr lang="en-US" u="sng" dirty="0">
                <a:solidFill>
                  <a:srgbClr val="00B0F0"/>
                </a:solidFill>
                <a:hlinkClick r:id="rId4">
                  <a:extLst>
                    <a:ext uri="{A12FA001-AC4F-418D-AE19-62706E023703}">
                      <ahyp:hlinkClr xmlns:ahyp="http://schemas.microsoft.com/office/drawing/2018/hyperlinkcolor" val="tx"/>
                    </a:ext>
                  </a:extLst>
                </a:hlinkClick>
              </a:rPr>
              <a:t>Awakening-9-Blue-Dodecahedron</a:t>
            </a:r>
            <a:endParaRPr lang="en-US" dirty="0">
              <a:solidFill>
                <a:srgbClr val="00B0F0"/>
              </a:solidFill>
            </a:endParaRPr>
          </a:p>
        </p:txBody>
      </p:sp>
      <p:sp>
        <p:nvSpPr>
          <p:cNvPr id="4" name="TextBox 3">
            <a:extLst>
              <a:ext uri="{FF2B5EF4-FFF2-40B4-BE49-F238E27FC236}">
                <a16:creationId xmlns:a16="http://schemas.microsoft.com/office/drawing/2014/main" id="{A909EAAF-C69A-43F6-931D-99DA35B39581}"/>
              </a:ext>
            </a:extLst>
          </p:cNvPr>
          <p:cNvSpPr txBox="1"/>
          <p:nvPr/>
        </p:nvSpPr>
        <p:spPr>
          <a:xfrm>
            <a:off x="1181100" y="152400"/>
            <a:ext cx="6781800" cy="369332"/>
          </a:xfrm>
          <a:prstGeom prst="rect">
            <a:avLst/>
          </a:prstGeom>
          <a:noFill/>
        </p:spPr>
        <p:txBody>
          <a:bodyPr wrap="square" rtlCol="0">
            <a:spAutoFit/>
          </a:bodyPr>
          <a:lstStyle/>
          <a:p>
            <a:pPr algn="ctr"/>
            <a:r>
              <a:rPr lang="en-US" dirty="0">
                <a:solidFill>
                  <a:schemeClr val="bg1">
                    <a:lumMod val="75000"/>
                  </a:schemeClr>
                </a:solidFill>
              </a:rPr>
              <a:t>Click the link below to go to the video</a:t>
            </a:r>
          </a:p>
        </p:txBody>
      </p:sp>
    </p:spTree>
    <p:extLst>
      <p:ext uri="{BB962C8B-B14F-4D97-AF65-F5344CB8AC3E}">
        <p14:creationId xmlns:p14="http://schemas.microsoft.com/office/powerpoint/2010/main" val="430573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9090" name="Picture 2" descr="C:\Users\Duane\Desktop\Anna vortex sti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9050"/>
            <a:ext cx="8934757" cy="68389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25EEC02-C0DD-41DB-A9CF-51553A5AB189}"/>
              </a:ext>
            </a:extLst>
          </p:cNvPr>
          <p:cNvSpPr txBox="1"/>
          <p:nvPr/>
        </p:nvSpPr>
        <p:spPr>
          <a:xfrm>
            <a:off x="228600" y="6096000"/>
            <a:ext cx="8782357" cy="369332"/>
          </a:xfrm>
          <a:prstGeom prst="rect">
            <a:avLst/>
          </a:prstGeom>
          <a:noFill/>
        </p:spPr>
        <p:txBody>
          <a:bodyPr wrap="square" rtlCol="0">
            <a:spAutoFit/>
          </a:bodyPr>
          <a:lstStyle/>
          <a:p>
            <a:pPr algn="ctr"/>
            <a:r>
              <a:rPr lang="en-US" u="sng" dirty="0">
                <a:solidFill>
                  <a:srgbClr val="00B0F0"/>
                </a:solidFill>
                <a:hlinkClick r:id="rId4">
                  <a:extLst>
                    <a:ext uri="{A12FA001-AC4F-418D-AE19-62706E023703}">
                      <ahyp:hlinkClr xmlns:ahyp="http://schemas.microsoft.com/office/drawing/2018/hyperlinkcolor" val="tx"/>
                    </a:ext>
                  </a:extLst>
                </a:hlinkClick>
              </a:rPr>
              <a:t>Awakening-9-Golden-Vortex</a:t>
            </a:r>
            <a:endParaRPr lang="en-US" dirty="0">
              <a:solidFill>
                <a:srgbClr val="00B0F0"/>
              </a:solidFill>
            </a:endParaRPr>
          </a:p>
        </p:txBody>
      </p:sp>
      <p:sp>
        <p:nvSpPr>
          <p:cNvPr id="3" name="TextBox 2">
            <a:extLst>
              <a:ext uri="{FF2B5EF4-FFF2-40B4-BE49-F238E27FC236}">
                <a16:creationId xmlns:a16="http://schemas.microsoft.com/office/drawing/2014/main" id="{165F5B18-4F93-4289-AA1C-E62CA1756125}"/>
              </a:ext>
            </a:extLst>
          </p:cNvPr>
          <p:cNvSpPr txBox="1"/>
          <p:nvPr/>
        </p:nvSpPr>
        <p:spPr>
          <a:xfrm>
            <a:off x="1143000" y="5791200"/>
            <a:ext cx="6781800" cy="369332"/>
          </a:xfrm>
          <a:prstGeom prst="rect">
            <a:avLst/>
          </a:prstGeom>
          <a:noFill/>
        </p:spPr>
        <p:txBody>
          <a:bodyPr wrap="square" rtlCol="0">
            <a:spAutoFit/>
          </a:bodyPr>
          <a:lstStyle/>
          <a:p>
            <a:pPr algn="ctr"/>
            <a:r>
              <a:rPr lang="en-US" dirty="0">
                <a:solidFill>
                  <a:schemeClr val="bg1">
                    <a:lumMod val="75000"/>
                  </a:schemeClr>
                </a:solidFill>
              </a:rPr>
              <a:t>Click the link below to go to the video</a:t>
            </a:r>
          </a:p>
        </p:txBody>
      </p:sp>
    </p:spTree>
    <p:extLst>
      <p:ext uri="{BB962C8B-B14F-4D97-AF65-F5344CB8AC3E}">
        <p14:creationId xmlns:p14="http://schemas.microsoft.com/office/powerpoint/2010/main" val="3072924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lumMod val="75000"/>
                  </a:schemeClr>
                </a:solidFill>
              </a:rPr>
              <a:t>Synthesis and Astrology</a:t>
            </a:r>
          </a:p>
        </p:txBody>
      </p:sp>
      <p:pic>
        <p:nvPicPr>
          <p:cNvPr id="12290" name="Picture 2" descr="C:\Users\Duane\Desktop\Dodecahedrons DOT\Astrology 12 faces dodecahedron.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57400" y="1447800"/>
            <a:ext cx="5071872" cy="5204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375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C000"/>
                </a:solidFill>
              </a:rPr>
              <a:t>Agni Yoga, 361. </a:t>
            </a:r>
            <a:br>
              <a:rPr lang="en-US" sz="3200" b="1" dirty="0">
                <a:solidFill>
                  <a:srgbClr val="FFC000"/>
                </a:solidFill>
              </a:rPr>
            </a:br>
            <a:r>
              <a:rPr lang="en-US" sz="3200" b="1" dirty="0">
                <a:solidFill>
                  <a:srgbClr val="FFC000"/>
                </a:solidFill>
              </a:rPr>
              <a:t>There are two kinds of Logic</a:t>
            </a:r>
          </a:p>
        </p:txBody>
      </p:sp>
      <p:sp>
        <p:nvSpPr>
          <p:cNvPr id="3" name="Content Placeholder 2"/>
          <p:cNvSpPr>
            <a:spLocks noGrp="1"/>
          </p:cNvSpPr>
          <p:nvPr>
            <p:ph idx="1"/>
          </p:nvPr>
        </p:nvSpPr>
        <p:spPr>
          <a:xfrm>
            <a:off x="457200" y="1600200"/>
            <a:ext cx="8229600" cy="4724400"/>
          </a:xfrm>
        </p:spPr>
        <p:txBody>
          <a:bodyPr>
            <a:normAutofit fontScale="70000" lnSpcReduction="20000"/>
          </a:bodyPr>
          <a:lstStyle/>
          <a:p>
            <a:r>
              <a:rPr lang="en-US" sz="3400" b="1" dirty="0">
                <a:solidFill>
                  <a:schemeClr val="bg1"/>
                </a:solidFill>
              </a:rPr>
              <a:t>“There are two kinds of logic: the logic of external reasoning, which one attempts to learn from textbooks, and that of mental synthesis, by which one collects and links the sparks of spatial thought. These sparks may seem to be a happy accident, even though this "accident" may have been ripening in space for an entire century. The broadened consciousness provides the best possibility of grasping the nodes of spatial thought.</a:t>
            </a:r>
          </a:p>
          <a:p>
            <a:r>
              <a:rPr lang="en-US" sz="3400" b="1" dirty="0">
                <a:solidFill>
                  <a:schemeClr val="bg1"/>
                </a:solidFill>
              </a:rPr>
              <a:t>As rings of the spiral show to the observer the outer turns and conceal the inner turns, so mental logic proceeds according to the limits of the outer turns while the inner turns are still merged in the streams of collective thought in space. Hence, We take such care about the broadening of the consciousness, in order that union with spatial thought may be approached.”</a:t>
            </a:r>
          </a:p>
          <a:p>
            <a:endParaRPr lang="en-US" dirty="0"/>
          </a:p>
        </p:txBody>
      </p:sp>
    </p:spTree>
    <p:extLst>
      <p:ext uri="{BB962C8B-B14F-4D97-AF65-F5344CB8AC3E}">
        <p14:creationId xmlns:p14="http://schemas.microsoft.com/office/powerpoint/2010/main" val="1618484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C000"/>
                </a:solidFill>
              </a:rPr>
              <a:t>The combination of two dodecahedrons is useful for promoting the rhythm of fire. </a:t>
            </a:r>
          </a:p>
        </p:txBody>
      </p:sp>
      <p:sp>
        <p:nvSpPr>
          <p:cNvPr id="3" name="Content Placeholder 2"/>
          <p:cNvSpPr>
            <a:spLocks noGrp="1"/>
          </p:cNvSpPr>
          <p:nvPr>
            <p:ph idx="1"/>
          </p:nvPr>
        </p:nvSpPr>
        <p:spPr>
          <a:xfrm>
            <a:off x="457200" y="1371600"/>
            <a:ext cx="8229600" cy="4953000"/>
          </a:xfrm>
        </p:spPr>
        <p:txBody>
          <a:bodyPr>
            <a:normAutofit fontScale="77500" lnSpcReduction="20000"/>
          </a:bodyPr>
          <a:lstStyle/>
          <a:p>
            <a:r>
              <a:rPr lang="en-US" b="1" dirty="0">
                <a:solidFill>
                  <a:schemeClr val="bg1"/>
                </a:solidFill>
              </a:rPr>
              <a:t>Equally simple should be the idea of the spiral nature of all that exists, and of creative explosions. Thus the breath of the Cosmos will be realized as an ascending spiral.</a:t>
            </a:r>
          </a:p>
          <a:p>
            <a:r>
              <a:rPr lang="en-US" b="1" dirty="0">
                <a:solidFill>
                  <a:schemeClr val="bg1"/>
                </a:solidFill>
              </a:rPr>
              <a:t>We all rejoice if you are applying the rhythms indicated to you. Of course the rhythms vary with each individual, and the current condition of one's organism determines the results. One should accept the transmissions from space into the open Chalice. This is the guarantee of synthesis. Likewise, one must follow one's inner rhythm, because the developed consciousness cannot be without rhythm.</a:t>
            </a:r>
          </a:p>
          <a:p>
            <a:r>
              <a:rPr lang="en-US" b="1" dirty="0">
                <a:solidFill>
                  <a:schemeClr val="bg1"/>
                </a:solidFill>
              </a:rPr>
              <a:t>The combination of two dodecahedrons is useful for promoting the rhythm of fire. When enough energy has been accumulated, I shall demonstrate it, because this fleeting rhythm is necessary for the approach to Agni Yoga.</a:t>
            </a:r>
          </a:p>
          <a:p>
            <a:endParaRPr lang="en-US" dirty="0"/>
          </a:p>
        </p:txBody>
      </p:sp>
    </p:spTree>
    <p:extLst>
      <p:ext uri="{BB962C8B-B14F-4D97-AF65-F5344CB8AC3E}">
        <p14:creationId xmlns:p14="http://schemas.microsoft.com/office/powerpoint/2010/main" val="798874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Duane\Desktop\Dodecahedrons DOT\Agni Dodecahedrons du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8079" y="28353"/>
            <a:ext cx="6176600" cy="6829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099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C:\Users\Duane\Desktop\walter dodecahedron 2 sti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04800"/>
            <a:ext cx="5391150" cy="56458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64CC24B-C702-4DF8-B1D1-B93FFB845642}"/>
              </a:ext>
            </a:extLst>
          </p:cNvPr>
          <p:cNvSpPr txBox="1"/>
          <p:nvPr/>
        </p:nvSpPr>
        <p:spPr>
          <a:xfrm>
            <a:off x="0" y="6400800"/>
            <a:ext cx="9067800" cy="369332"/>
          </a:xfrm>
          <a:prstGeom prst="rect">
            <a:avLst/>
          </a:prstGeom>
          <a:noFill/>
        </p:spPr>
        <p:txBody>
          <a:bodyPr wrap="square" rtlCol="0">
            <a:spAutoFit/>
          </a:bodyPr>
          <a:lstStyle/>
          <a:p>
            <a:pPr algn="ctr"/>
            <a:r>
              <a:rPr lang="en-US" u="sng" dirty="0">
                <a:hlinkClick r:id="rId4"/>
              </a:rPr>
              <a:t>Awakening-9-Dodecahedron-with-music</a:t>
            </a:r>
            <a:endParaRPr lang="en-US" dirty="0"/>
          </a:p>
        </p:txBody>
      </p:sp>
      <p:sp>
        <p:nvSpPr>
          <p:cNvPr id="4" name="TextBox 3">
            <a:extLst>
              <a:ext uri="{FF2B5EF4-FFF2-40B4-BE49-F238E27FC236}">
                <a16:creationId xmlns:a16="http://schemas.microsoft.com/office/drawing/2014/main" id="{90456467-7E2E-4B54-968B-42D7F5D55FBB}"/>
              </a:ext>
            </a:extLst>
          </p:cNvPr>
          <p:cNvSpPr txBox="1"/>
          <p:nvPr/>
        </p:nvSpPr>
        <p:spPr>
          <a:xfrm>
            <a:off x="1143000" y="5984517"/>
            <a:ext cx="6781800" cy="369332"/>
          </a:xfrm>
          <a:prstGeom prst="rect">
            <a:avLst/>
          </a:prstGeom>
          <a:noFill/>
        </p:spPr>
        <p:txBody>
          <a:bodyPr wrap="square" rtlCol="0">
            <a:spAutoFit/>
          </a:bodyPr>
          <a:lstStyle/>
          <a:p>
            <a:pPr algn="ctr"/>
            <a:r>
              <a:rPr lang="en-US" dirty="0">
                <a:solidFill>
                  <a:schemeClr val="accent2">
                    <a:lumMod val="60000"/>
                    <a:lumOff val="40000"/>
                  </a:schemeClr>
                </a:solidFill>
              </a:rPr>
              <a:t>Click the link below to go to the video</a:t>
            </a:r>
          </a:p>
        </p:txBody>
      </p:sp>
    </p:spTree>
    <p:extLst>
      <p:ext uri="{BB962C8B-B14F-4D97-AF65-F5344CB8AC3E}">
        <p14:creationId xmlns:p14="http://schemas.microsoft.com/office/powerpoint/2010/main" val="3902580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bg1"/>
                </a:solidFill>
              </a:rPr>
              <a:t>Mystical Geometry and </a:t>
            </a:r>
            <a:br>
              <a:rPr lang="en-US" b="1" dirty="0">
                <a:solidFill>
                  <a:schemeClr val="bg1"/>
                </a:solidFill>
              </a:rPr>
            </a:br>
            <a:r>
              <a:rPr lang="en-US" b="1" dirty="0">
                <a:solidFill>
                  <a:schemeClr val="bg1"/>
                </a:solidFill>
              </a:rPr>
              <a:t>Esoteric Astrology</a:t>
            </a:r>
          </a:p>
        </p:txBody>
      </p:sp>
      <p:sp>
        <p:nvSpPr>
          <p:cNvPr id="3" name="Content Placeholder 2"/>
          <p:cNvSpPr>
            <a:spLocks noGrp="1"/>
          </p:cNvSpPr>
          <p:nvPr>
            <p:ph idx="1"/>
          </p:nvPr>
        </p:nvSpPr>
        <p:spPr>
          <a:xfrm>
            <a:off x="228600" y="1524000"/>
            <a:ext cx="8610600" cy="5105400"/>
          </a:xfrm>
        </p:spPr>
        <p:txBody>
          <a:bodyPr>
            <a:normAutofit fontScale="85000" lnSpcReduction="20000"/>
          </a:bodyPr>
          <a:lstStyle/>
          <a:p>
            <a:endParaRPr lang="en-US" dirty="0"/>
          </a:p>
          <a:p>
            <a:r>
              <a:rPr lang="en-US" b="1" dirty="0">
                <a:solidFill>
                  <a:schemeClr val="bg1"/>
                </a:solidFill>
              </a:rPr>
              <a:t>“When, therefore, the esoteric side of astrology, and of mystical geometry, has been studied, and alliance has been made between these two sciences, a flood of light will be thrown upon this matter of the intelligent principle; …. At the present time it is not possible to do more than point out the direction of the path which must be trodden before this  abstruse matter can be made clear, and to indicate certain lines of investigation which might </a:t>
            </a:r>
            <a:r>
              <a:rPr lang="en-US" b="1" u="sng" dirty="0">
                <a:solidFill>
                  <a:schemeClr val="bg1"/>
                </a:solidFill>
              </a:rPr>
              <a:t>(if strenuously and scientifically followed) yield to the student a rich reward of knowledge.  </a:t>
            </a:r>
            <a:r>
              <a:rPr lang="en-US" b="1" dirty="0">
                <a:solidFill>
                  <a:schemeClr val="bg1"/>
                </a:solidFill>
              </a:rPr>
              <a:t>Until the intuition is better developed in the average man, the very principle of </a:t>
            </a:r>
            <a:r>
              <a:rPr lang="en-US" b="1" dirty="0" err="1">
                <a:solidFill>
                  <a:schemeClr val="bg1"/>
                </a:solidFill>
              </a:rPr>
              <a:t>manas</a:t>
            </a:r>
            <a:r>
              <a:rPr lang="en-US" b="1" dirty="0">
                <a:solidFill>
                  <a:schemeClr val="bg1"/>
                </a:solidFill>
              </a:rPr>
              <a:t> itself forms a barrier to its due understanding. “ (TCF 396-7)</a:t>
            </a:r>
          </a:p>
        </p:txBody>
      </p:sp>
    </p:spTree>
    <p:extLst>
      <p:ext uri="{BB962C8B-B14F-4D97-AF65-F5344CB8AC3E}">
        <p14:creationId xmlns:p14="http://schemas.microsoft.com/office/powerpoint/2010/main" val="81254142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1599</Words>
  <Application>Microsoft Office PowerPoint</Application>
  <PresentationFormat>On-screen Show (4:3)</PresentationFormat>
  <Paragraphs>67</Paragraphs>
  <Slides>22</Slides>
  <Notes>14</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6" baseType="lpstr">
      <vt:lpstr>Arial</vt:lpstr>
      <vt:lpstr>Calibri</vt:lpstr>
      <vt:lpstr>1_Office Theme</vt:lpstr>
      <vt:lpstr>Image</vt:lpstr>
      <vt:lpstr>PowerPoint Presentation</vt:lpstr>
      <vt:lpstr>7  Spherical lives each one nesting  seamlessly one within the  other.</vt:lpstr>
      <vt:lpstr>PowerPoint Presentation</vt:lpstr>
      <vt:lpstr>Synthesis and Astrology</vt:lpstr>
      <vt:lpstr>Agni Yoga, 361.  There are two kinds of Logic</vt:lpstr>
      <vt:lpstr>The combination of two dodecahedrons is useful for promoting the rhythm of fire. </vt:lpstr>
      <vt:lpstr>PowerPoint Presentation</vt:lpstr>
      <vt:lpstr>PowerPoint Presentation</vt:lpstr>
      <vt:lpstr>Mystical Geometry and  Esoteric Astrology</vt:lpstr>
      <vt:lpstr>PowerPoint Presentation</vt:lpstr>
      <vt:lpstr>PowerPoint Presentation</vt:lpstr>
      <vt:lpstr>Is the universe shaped as a Dodecahedron?</vt:lpstr>
      <vt:lpstr>PowerPoint Presentation</vt:lpstr>
      <vt:lpstr>PowerPoint Presentation</vt:lpstr>
      <vt:lpstr>Dodecahedral quasi-crystal grown </vt:lpstr>
      <vt:lpstr>PowerPoint Presentation</vt:lpstr>
      <vt:lpstr>PowerPoint Presentation</vt:lpstr>
      <vt:lpstr>Truth veiled in Symbols</vt:lpstr>
      <vt:lpstr>PowerPoint Presentation</vt:lpstr>
      <vt:lpstr>Light Blazes fourth at the 3rd </vt:lpstr>
      <vt:lpstr>Egoic Lotus at the 3rd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 slides Morya 9</dc:title>
  <dc:creator>Duane Carpenter</dc:creator>
  <cp:lastModifiedBy>bl</cp:lastModifiedBy>
  <cp:revision>6</cp:revision>
  <dcterms:created xsi:type="dcterms:W3CDTF">2018-11-18T16:11:56Z</dcterms:created>
  <dcterms:modified xsi:type="dcterms:W3CDTF">2018-11-19T15:34:50Z</dcterms:modified>
</cp:coreProperties>
</file>