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30"/>
  </p:notesMasterIdLst>
  <p:sldIdLst>
    <p:sldId id="257" r:id="rId4"/>
    <p:sldId id="258" r:id="rId5"/>
    <p:sldId id="259" r:id="rId6"/>
    <p:sldId id="260" r:id="rId7"/>
    <p:sldId id="261" r:id="rId8"/>
    <p:sldId id="262" r:id="rId9"/>
    <p:sldId id="263" r:id="rId10"/>
    <p:sldId id="264" r:id="rId11"/>
    <p:sldId id="265" r:id="rId12"/>
    <p:sldId id="267" r:id="rId13"/>
    <p:sldId id="268" r:id="rId14"/>
    <p:sldId id="269" r:id="rId15"/>
    <p:sldId id="270" r:id="rId16"/>
    <p:sldId id="271" r:id="rId17"/>
    <p:sldId id="273" r:id="rId18"/>
    <p:sldId id="274" r:id="rId19"/>
    <p:sldId id="275" r:id="rId20"/>
    <p:sldId id="276" r:id="rId21"/>
    <p:sldId id="277" r:id="rId22"/>
    <p:sldId id="278" r:id="rId23"/>
    <p:sldId id="279" r:id="rId24"/>
    <p:sldId id="281" r:id="rId25"/>
    <p:sldId id="282" r:id="rId26"/>
    <p:sldId id="283" r:id="rId27"/>
    <p:sldId id="284" r:id="rId28"/>
    <p:sldId id="285"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4" d="100"/>
          <a:sy n="114" d="100"/>
        </p:scale>
        <p:origin x="-155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46B596-3CB3-4577-974C-BCABACF7B01C}" type="datetimeFigureOut">
              <a:rPr lang="en-US" smtClean="0"/>
              <a:t>12/22/2018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AEC5F8-0909-4B50-B495-05CB0C07F576}" type="slidenum">
              <a:rPr lang="en-US" smtClean="0"/>
              <a:t>‹#›</a:t>
            </a:fld>
            <a:endParaRPr lang="en-US"/>
          </a:p>
        </p:txBody>
      </p:sp>
    </p:spTree>
    <p:extLst>
      <p:ext uri="{BB962C8B-B14F-4D97-AF65-F5344CB8AC3E}">
        <p14:creationId xmlns:p14="http://schemas.microsoft.com/office/powerpoint/2010/main" val="423591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mountain of initiation. The goat cragged peaks.</a:t>
            </a:r>
            <a:endParaRPr lang="en-US" dirty="0"/>
          </a:p>
        </p:txBody>
      </p:sp>
      <p:sp>
        <p:nvSpPr>
          <p:cNvPr id="4" name="Slide Number Placeholder 3"/>
          <p:cNvSpPr>
            <a:spLocks noGrp="1"/>
          </p:cNvSpPr>
          <p:nvPr>
            <p:ph type="sldNum" sz="quarter" idx="10"/>
          </p:nvPr>
        </p:nvSpPr>
        <p:spPr/>
        <p:txBody>
          <a:bodyPr/>
          <a:lstStyle/>
          <a:p>
            <a:fld id="{BEA3A451-18FC-4DAB-815F-D1AC250D5884}"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2941961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Earth  -air – water - fire</a:t>
            </a:r>
            <a:endParaRPr lang="en-US" b="1" dirty="0"/>
          </a:p>
        </p:txBody>
      </p:sp>
      <p:sp>
        <p:nvSpPr>
          <p:cNvPr id="4" name="Slide Number Placeholder 3"/>
          <p:cNvSpPr>
            <a:spLocks noGrp="1"/>
          </p:cNvSpPr>
          <p:nvPr>
            <p:ph type="sldNum" sz="quarter" idx="10"/>
          </p:nvPr>
        </p:nvSpPr>
        <p:spPr/>
        <p:txBody>
          <a:bodyPr/>
          <a:lstStyle/>
          <a:p>
            <a:fld id="{BEA3A451-18FC-4DAB-815F-D1AC250D5884}"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667624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Talk a little about the three crosses. Mutable , Fixed and Cardinal. All deal with four energies. Polarities of opposites   All based on 4 energies</a:t>
            </a:r>
            <a:endParaRPr lang="en-US" b="1" dirty="0"/>
          </a:p>
        </p:txBody>
      </p:sp>
      <p:sp>
        <p:nvSpPr>
          <p:cNvPr id="4" name="Slide Number Placeholder 3"/>
          <p:cNvSpPr>
            <a:spLocks noGrp="1"/>
          </p:cNvSpPr>
          <p:nvPr>
            <p:ph type="sldNum" sz="quarter" idx="10"/>
          </p:nvPr>
        </p:nvSpPr>
        <p:spPr/>
        <p:txBody>
          <a:bodyPr/>
          <a:lstStyle/>
          <a:p>
            <a:fld id="{BEA3A451-18FC-4DAB-815F-D1AC250D5884}"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748545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3 crosses on an astrological wheel of all the signs   Earth  - air - fire and water</a:t>
            </a:r>
            <a:endParaRPr lang="en-US" b="1" dirty="0"/>
          </a:p>
        </p:txBody>
      </p:sp>
      <p:sp>
        <p:nvSpPr>
          <p:cNvPr id="4" name="Slide Number Placeholder 3"/>
          <p:cNvSpPr>
            <a:spLocks noGrp="1"/>
          </p:cNvSpPr>
          <p:nvPr>
            <p:ph type="sldNum" sz="quarter" idx="10"/>
          </p:nvPr>
        </p:nvSpPr>
        <p:spPr/>
        <p:txBody>
          <a:bodyPr/>
          <a:lstStyle/>
          <a:p>
            <a:fld id="{BEA3A451-18FC-4DAB-815F-D1AC250D5884}"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232971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To explain </a:t>
            </a:r>
            <a:r>
              <a:rPr lang="en-US" b="1" dirty="0" smtClean="0"/>
              <a:t>the spherical nature of the crosses and how energy move through them lets regress slightly here to show how  spheres come into existence  </a:t>
            </a:r>
            <a:endParaRPr lang="en-US" b="1" dirty="0"/>
          </a:p>
        </p:txBody>
      </p:sp>
      <p:sp>
        <p:nvSpPr>
          <p:cNvPr id="4" name="Slide Number Placeholder 3"/>
          <p:cNvSpPr>
            <a:spLocks noGrp="1"/>
          </p:cNvSpPr>
          <p:nvPr>
            <p:ph type="sldNum" sz="quarter" idx="10"/>
          </p:nvPr>
        </p:nvSpPr>
        <p:spPr/>
        <p:txBody>
          <a:bodyPr/>
          <a:lstStyle/>
          <a:p>
            <a:fld id="{BEA3A451-18FC-4DAB-815F-D1AC250D5884}"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219154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changes to planes +</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BEA3A451-18FC-4DAB-815F-D1AC250D5884}"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8080946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 we go from a cross to a wheel</a:t>
            </a:r>
            <a:endParaRPr lang="en-US" dirty="0"/>
          </a:p>
        </p:txBody>
      </p:sp>
      <p:sp>
        <p:nvSpPr>
          <p:cNvPr id="4" name="Slide Number Placeholder 3"/>
          <p:cNvSpPr>
            <a:spLocks noGrp="1"/>
          </p:cNvSpPr>
          <p:nvPr>
            <p:ph type="sldNum" sz="quarter" idx="10"/>
          </p:nvPr>
        </p:nvSpPr>
        <p:spPr/>
        <p:txBody>
          <a:bodyPr/>
          <a:lstStyle/>
          <a:p>
            <a:fld id="{BEA3A451-18FC-4DAB-815F-D1AC250D5884}"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9022057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Paradox</a:t>
            </a:r>
            <a:r>
              <a:rPr lang="en-US" baseline="0" dirty="0" smtClean="0"/>
              <a:t> 1</a:t>
            </a:r>
            <a:r>
              <a:rPr lang="en-US" baseline="30000" dirty="0" smtClean="0"/>
              <a:t>st</a:t>
            </a:r>
            <a:r>
              <a:rPr lang="en-US" baseline="0" dirty="0" smtClean="0"/>
              <a:t> talking about stimulation of </a:t>
            </a:r>
            <a:r>
              <a:rPr lang="en-US" baseline="0" dirty="0" err="1" smtClean="0"/>
              <a:t>thye</a:t>
            </a:r>
            <a:r>
              <a:rPr lang="en-US" baseline="0" dirty="0" smtClean="0"/>
              <a:t> brain cells through the lower mind then   look at your own chart and see the polarities  -  friction in </a:t>
            </a:r>
            <a:r>
              <a:rPr lang="en-US" baseline="0" smtClean="0"/>
              <a:t>early stages</a:t>
            </a:r>
            <a:endParaRPr lang="en-US" dirty="0"/>
          </a:p>
        </p:txBody>
      </p:sp>
      <p:sp>
        <p:nvSpPr>
          <p:cNvPr id="4" name="Slide Number Placeholder 3"/>
          <p:cNvSpPr>
            <a:spLocks noGrp="1"/>
          </p:cNvSpPr>
          <p:nvPr>
            <p:ph type="sldNum" sz="quarter" idx="10"/>
          </p:nvPr>
        </p:nvSpPr>
        <p:spPr/>
        <p:txBody>
          <a:bodyPr/>
          <a:lstStyle/>
          <a:p>
            <a:fld id="{BEA3A451-18FC-4DAB-815F-D1AC250D5884}"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1599778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Pisces needs to be positive and </a:t>
            </a:r>
            <a:r>
              <a:rPr lang="en-US" dirty="0" err="1" smtClean="0"/>
              <a:t>virgo</a:t>
            </a:r>
            <a:endParaRPr lang="en-US" dirty="0"/>
          </a:p>
        </p:txBody>
      </p:sp>
      <p:sp>
        <p:nvSpPr>
          <p:cNvPr id="4" name="Slide Number Placeholder 3"/>
          <p:cNvSpPr>
            <a:spLocks noGrp="1"/>
          </p:cNvSpPr>
          <p:nvPr>
            <p:ph type="sldNum" sz="quarter" idx="10"/>
          </p:nvPr>
        </p:nvSpPr>
        <p:spPr/>
        <p:txBody>
          <a:bodyPr/>
          <a:lstStyle/>
          <a:p>
            <a:fld id="{BEA3A451-18FC-4DAB-815F-D1AC250D5884}"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2325461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Amongst other important developments if you </a:t>
            </a:r>
            <a:r>
              <a:rPr lang="en-US" b="1" smtClean="0"/>
              <a:t>are working</a:t>
            </a:r>
            <a:r>
              <a:rPr lang="en-US" b="1" baseline="0" smtClean="0"/>
              <a:t> </a:t>
            </a:r>
            <a:r>
              <a:rPr lang="en-US" b="1" baseline="0" dirty="0" smtClean="0"/>
              <a:t>on the 3</a:t>
            </a:r>
            <a:r>
              <a:rPr lang="en-US" b="1" baseline="30000" dirty="0" smtClean="0"/>
              <a:t>rd</a:t>
            </a:r>
            <a:r>
              <a:rPr lang="en-US" b="1" baseline="0" dirty="0" smtClean="0"/>
              <a:t> initiation you will be having spontaneous movements of this </a:t>
            </a:r>
            <a:r>
              <a:rPr lang="en-US" b="1" baseline="0" dirty="0" err="1" smtClean="0"/>
              <a:t>Kundalini</a:t>
            </a:r>
            <a:r>
              <a:rPr lang="en-US" b="1" baseline="0" dirty="0" smtClean="0"/>
              <a:t> Fire.</a:t>
            </a:r>
            <a:endParaRPr lang="en-US" b="1" dirty="0"/>
          </a:p>
        </p:txBody>
      </p:sp>
      <p:sp>
        <p:nvSpPr>
          <p:cNvPr id="4" name="Slide Number Placeholder 3"/>
          <p:cNvSpPr>
            <a:spLocks noGrp="1"/>
          </p:cNvSpPr>
          <p:nvPr>
            <p:ph type="sldNum" sz="quarter" idx="10"/>
          </p:nvPr>
        </p:nvSpPr>
        <p:spPr/>
        <p:txBody>
          <a:bodyPr/>
          <a:lstStyle/>
          <a:p>
            <a:fld id="{BEA3A451-18FC-4DAB-815F-D1AC250D5884}"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047336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Dual rotary motion of the sphere with the dual vortex of inlet and outlet.</a:t>
            </a:r>
            <a:endParaRPr lang="en-US" b="1" dirty="0"/>
          </a:p>
        </p:txBody>
      </p:sp>
      <p:sp>
        <p:nvSpPr>
          <p:cNvPr id="4" name="Slide Number Placeholder 3"/>
          <p:cNvSpPr>
            <a:spLocks noGrp="1"/>
          </p:cNvSpPr>
          <p:nvPr>
            <p:ph type="sldNum" sz="quarter" idx="10"/>
          </p:nvPr>
        </p:nvSpPr>
        <p:spPr/>
        <p:txBody>
          <a:bodyPr/>
          <a:lstStyle/>
          <a:p>
            <a:fld id="{BEA3A451-18FC-4DAB-815F-D1AC250D5884}"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246815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Human and Deva Specs</a:t>
            </a:r>
            <a:r>
              <a:rPr lang="en-US" b="1" baseline="0" dirty="0" smtClean="0"/>
              <a:t> drawn into the formation of some greater entity Planetary solar or cosmic. Drawn into the dance</a:t>
            </a:r>
            <a:endParaRPr lang="en-US" b="1" dirty="0"/>
          </a:p>
        </p:txBody>
      </p:sp>
      <p:sp>
        <p:nvSpPr>
          <p:cNvPr id="4" name="Slide Number Placeholder 3"/>
          <p:cNvSpPr>
            <a:spLocks noGrp="1"/>
          </p:cNvSpPr>
          <p:nvPr>
            <p:ph type="sldNum" sz="quarter" idx="10"/>
          </p:nvPr>
        </p:nvSpPr>
        <p:spPr/>
        <p:txBody>
          <a:bodyPr/>
          <a:lstStyle/>
          <a:p>
            <a:fld id="{BEA3A451-18FC-4DAB-815F-D1AC250D5884}"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675000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 1</a:t>
            </a:r>
            <a:endParaRPr lang="en-US" dirty="0"/>
          </a:p>
        </p:txBody>
      </p:sp>
      <p:sp>
        <p:nvSpPr>
          <p:cNvPr id="4" name="Slide Number Placeholder 3"/>
          <p:cNvSpPr>
            <a:spLocks noGrp="1"/>
          </p:cNvSpPr>
          <p:nvPr>
            <p:ph type="sldNum" sz="quarter" idx="10"/>
          </p:nvPr>
        </p:nvSpPr>
        <p:spPr/>
        <p:txBody>
          <a:bodyPr/>
          <a:lstStyle/>
          <a:p>
            <a:fld id="{BEA3A451-18FC-4DAB-815F-D1AC250D5884}"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896192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Lead into gold alchemy   Venus 2&amp;5</a:t>
            </a:r>
            <a:endParaRPr lang="en-US" dirty="0"/>
          </a:p>
        </p:txBody>
      </p:sp>
      <p:sp>
        <p:nvSpPr>
          <p:cNvPr id="4" name="Slide Number Placeholder 3"/>
          <p:cNvSpPr>
            <a:spLocks noGrp="1"/>
          </p:cNvSpPr>
          <p:nvPr>
            <p:ph type="sldNum" sz="quarter" idx="10"/>
          </p:nvPr>
        </p:nvSpPr>
        <p:spPr/>
        <p:txBody>
          <a:bodyPr/>
          <a:lstStyle/>
          <a:p>
            <a:fld id="{BEA3A451-18FC-4DAB-815F-D1AC250D5884}"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542159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Manas</a:t>
            </a:r>
            <a:r>
              <a:rPr lang="en-US" dirty="0" smtClean="0"/>
              <a:t> previous SS  H ruler Venus </a:t>
            </a:r>
            <a:r>
              <a:rPr lang="en-US" smtClean="0"/>
              <a:t>H ruler  </a:t>
            </a:r>
            <a:r>
              <a:rPr lang="en-US" dirty="0" smtClean="0"/>
              <a:t>3 aspects of the mind</a:t>
            </a:r>
            <a:endParaRPr lang="en-US" dirty="0"/>
          </a:p>
        </p:txBody>
      </p:sp>
      <p:sp>
        <p:nvSpPr>
          <p:cNvPr id="4" name="Slide Number Placeholder 3"/>
          <p:cNvSpPr>
            <a:spLocks noGrp="1"/>
          </p:cNvSpPr>
          <p:nvPr>
            <p:ph type="sldNum" sz="quarter" idx="10"/>
          </p:nvPr>
        </p:nvSpPr>
        <p:spPr/>
        <p:txBody>
          <a:bodyPr/>
          <a:lstStyle/>
          <a:p>
            <a:fld id="{BEA3A451-18FC-4DAB-815F-D1AC250D5884}"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4129780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Saturn up to and including the 3</a:t>
            </a:r>
            <a:r>
              <a:rPr lang="en-US" baseline="30000" dirty="0" smtClean="0"/>
              <a:t>rd</a:t>
            </a:r>
            <a:r>
              <a:rPr lang="en-US" dirty="0" smtClean="0"/>
              <a:t> initiation 4</a:t>
            </a:r>
            <a:r>
              <a:rPr lang="en-US" baseline="30000" dirty="0" smtClean="0"/>
              <a:t>th</a:t>
            </a:r>
            <a:r>
              <a:rPr lang="en-US" dirty="0" smtClean="0"/>
              <a:t> and 5</a:t>
            </a:r>
            <a:r>
              <a:rPr lang="en-US" baseline="30000" dirty="0" smtClean="0"/>
              <a:t>th</a:t>
            </a:r>
            <a:r>
              <a:rPr lang="en-US" dirty="0" smtClean="0"/>
              <a:t>              Venus at the fourth.</a:t>
            </a:r>
            <a:endParaRPr lang="en-US" dirty="0"/>
          </a:p>
        </p:txBody>
      </p:sp>
      <p:sp>
        <p:nvSpPr>
          <p:cNvPr id="4" name="Slide Number Placeholder 3"/>
          <p:cNvSpPr>
            <a:spLocks noGrp="1"/>
          </p:cNvSpPr>
          <p:nvPr>
            <p:ph type="sldNum" sz="quarter" idx="10"/>
          </p:nvPr>
        </p:nvSpPr>
        <p:spPr/>
        <p:txBody>
          <a:bodyPr/>
          <a:lstStyle/>
          <a:p>
            <a:fld id="{BEA3A451-18FC-4DAB-815F-D1AC250D5884}"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885820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Paradox lower mind </a:t>
            </a:r>
            <a:r>
              <a:rPr lang="en-US" smtClean="0"/>
              <a:t>higher mind </a:t>
            </a:r>
            <a:r>
              <a:rPr lang="en-US" dirty="0" smtClean="0"/>
              <a:t>intuition</a:t>
            </a:r>
            <a:endParaRPr lang="en-US" dirty="0"/>
          </a:p>
        </p:txBody>
      </p:sp>
      <p:sp>
        <p:nvSpPr>
          <p:cNvPr id="4" name="Slide Number Placeholder 3"/>
          <p:cNvSpPr>
            <a:spLocks noGrp="1"/>
          </p:cNvSpPr>
          <p:nvPr>
            <p:ph type="sldNum" sz="quarter" idx="10"/>
          </p:nvPr>
        </p:nvSpPr>
        <p:spPr/>
        <p:txBody>
          <a:bodyPr/>
          <a:lstStyle/>
          <a:p>
            <a:fld id="{BEA3A451-18FC-4DAB-815F-D1AC250D5884}"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559937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F36AD1-864D-4198-B8A9-B281E76BAF0E}" type="datetimeFigureOut">
              <a:rPr lang="en-US" smtClean="0"/>
              <a:t>12/22/2018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C9F94D-DB35-4BAE-8547-B524207EB329}" type="slidenum">
              <a:rPr lang="en-US" smtClean="0"/>
              <a:t>‹#›</a:t>
            </a:fld>
            <a:endParaRPr lang="en-US"/>
          </a:p>
        </p:txBody>
      </p:sp>
    </p:spTree>
    <p:extLst>
      <p:ext uri="{BB962C8B-B14F-4D97-AF65-F5344CB8AC3E}">
        <p14:creationId xmlns:p14="http://schemas.microsoft.com/office/powerpoint/2010/main" val="1965206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F36AD1-864D-4198-B8A9-B281E76BAF0E}" type="datetimeFigureOut">
              <a:rPr lang="en-US" smtClean="0"/>
              <a:t>12/22/2018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C9F94D-DB35-4BAE-8547-B524207EB329}" type="slidenum">
              <a:rPr lang="en-US" smtClean="0"/>
              <a:t>‹#›</a:t>
            </a:fld>
            <a:endParaRPr lang="en-US"/>
          </a:p>
        </p:txBody>
      </p:sp>
    </p:spTree>
    <p:extLst>
      <p:ext uri="{BB962C8B-B14F-4D97-AF65-F5344CB8AC3E}">
        <p14:creationId xmlns:p14="http://schemas.microsoft.com/office/powerpoint/2010/main" val="1983255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F36AD1-864D-4198-B8A9-B281E76BAF0E}" type="datetimeFigureOut">
              <a:rPr lang="en-US" smtClean="0"/>
              <a:t>12/22/2018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C9F94D-DB35-4BAE-8547-B524207EB329}" type="slidenum">
              <a:rPr lang="en-US" smtClean="0"/>
              <a:t>‹#›</a:t>
            </a:fld>
            <a:endParaRPr lang="en-US"/>
          </a:p>
        </p:txBody>
      </p:sp>
    </p:spTree>
    <p:extLst>
      <p:ext uri="{BB962C8B-B14F-4D97-AF65-F5344CB8AC3E}">
        <p14:creationId xmlns:p14="http://schemas.microsoft.com/office/powerpoint/2010/main" val="2445291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5EC60C-D0B6-4548-A173-B0EA70F0E114}" type="datetimeFigureOut">
              <a:rPr lang="en-US" smtClean="0">
                <a:solidFill>
                  <a:prstClr val="black">
                    <a:tint val="75000"/>
                  </a:prstClr>
                </a:solidFill>
              </a:rPr>
              <a:pPr/>
              <a:t>12/22/2018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7F8C50-257E-403B-84CE-2555283C73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53515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5EC60C-D0B6-4548-A173-B0EA70F0E114}" type="datetimeFigureOut">
              <a:rPr lang="en-US" smtClean="0">
                <a:solidFill>
                  <a:prstClr val="black">
                    <a:tint val="75000"/>
                  </a:prstClr>
                </a:solidFill>
              </a:rPr>
              <a:pPr/>
              <a:t>12/22/2018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7F8C50-257E-403B-84CE-2555283C73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31307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5EC60C-D0B6-4548-A173-B0EA70F0E114}" type="datetimeFigureOut">
              <a:rPr lang="en-US" smtClean="0">
                <a:solidFill>
                  <a:prstClr val="black">
                    <a:tint val="75000"/>
                  </a:prstClr>
                </a:solidFill>
              </a:rPr>
              <a:pPr/>
              <a:t>12/22/2018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7F8C50-257E-403B-84CE-2555283C73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9817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5EC60C-D0B6-4548-A173-B0EA70F0E114}" type="datetimeFigureOut">
              <a:rPr lang="en-US" smtClean="0">
                <a:solidFill>
                  <a:prstClr val="black">
                    <a:tint val="75000"/>
                  </a:prstClr>
                </a:solidFill>
              </a:rPr>
              <a:pPr/>
              <a:t>12/22/2018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7F8C50-257E-403B-84CE-2555283C73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95900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5EC60C-D0B6-4548-A173-B0EA70F0E114}" type="datetimeFigureOut">
              <a:rPr lang="en-US" smtClean="0">
                <a:solidFill>
                  <a:prstClr val="black">
                    <a:tint val="75000"/>
                  </a:prstClr>
                </a:solidFill>
              </a:rPr>
              <a:pPr/>
              <a:t>12/22/2018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C7F8C50-257E-403B-84CE-2555283C73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52852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5EC60C-D0B6-4548-A173-B0EA70F0E114}" type="datetimeFigureOut">
              <a:rPr lang="en-US" smtClean="0">
                <a:solidFill>
                  <a:prstClr val="black">
                    <a:tint val="75000"/>
                  </a:prstClr>
                </a:solidFill>
              </a:rPr>
              <a:pPr/>
              <a:t>12/22/2018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C7F8C50-257E-403B-84CE-2555283C73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57411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5EC60C-D0B6-4548-A173-B0EA70F0E114}" type="datetimeFigureOut">
              <a:rPr lang="en-US" smtClean="0">
                <a:solidFill>
                  <a:prstClr val="black">
                    <a:tint val="75000"/>
                  </a:prstClr>
                </a:solidFill>
              </a:rPr>
              <a:pPr/>
              <a:t>12/22/2018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C7F8C50-257E-403B-84CE-2555283C73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93973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5EC60C-D0B6-4548-A173-B0EA70F0E114}" type="datetimeFigureOut">
              <a:rPr lang="en-US" smtClean="0">
                <a:solidFill>
                  <a:prstClr val="black">
                    <a:tint val="75000"/>
                  </a:prstClr>
                </a:solidFill>
              </a:rPr>
              <a:pPr/>
              <a:t>12/22/2018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7F8C50-257E-403B-84CE-2555283C73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444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F36AD1-864D-4198-B8A9-B281E76BAF0E}" type="datetimeFigureOut">
              <a:rPr lang="en-US" smtClean="0"/>
              <a:t>12/22/2018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C9F94D-DB35-4BAE-8547-B524207EB329}" type="slidenum">
              <a:rPr lang="en-US" smtClean="0"/>
              <a:t>‹#›</a:t>
            </a:fld>
            <a:endParaRPr lang="en-US"/>
          </a:p>
        </p:txBody>
      </p:sp>
    </p:spTree>
    <p:extLst>
      <p:ext uri="{BB962C8B-B14F-4D97-AF65-F5344CB8AC3E}">
        <p14:creationId xmlns:p14="http://schemas.microsoft.com/office/powerpoint/2010/main" val="29832180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5EC60C-D0B6-4548-A173-B0EA70F0E114}" type="datetimeFigureOut">
              <a:rPr lang="en-US" smtClean="0">
                <a:solidFill>
                  <a:prstClr val="black">
                    <a:tint val="75000"/>
                  </a:prstClr>
                </a:solidFill>
              </a:rPr>
              <a:pPr/>
              <a:t>12/22/2018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7F8C50-257E-403B-84CE-2555283C73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75311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5EC60C-D0B6-4548-A173-B0EA70F0E114}" type="datetimeFigureOut">
              <a:rPr lang="en-US" smtClean="0">
                <a:solidFill>
                  <a:prstClr val="black">
                    <a:tint val="75000"/>
                  </a:prstClr>
                </a:solidFill>
              </a:rPr>
              <a:pPr/>
              <a:t>12/22/2018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7F8C50-257E-403B-84CE-2555283C73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75448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5EC60C-D0B6-4548-A173-B0EA70F0E114}" type="datetimeFigureOut">
              <a:rPr lang="en-US" smtClean="0">
                <a:solidFill>
                  <a:prstClr val="black">
                    <a:tint val="75000"/>
                  </a:prstClr>
                </a:solidFill>
              </a:rPr>
              <a:pPr/>
              <a:t>12/22/2018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7F8C50-257E-403B-84CE-2555283C73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86216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731789-794F-4DC6-BFD2-6B61F69B482D}" type="datetimeFigureOut">
              <a:rPr lang="en-US" smtClean="0">
                <a:solidFill>
                  <a:prstClr val="black">
                    <a:tint val="75000"/>
                  </a:prstClr>
                </a:solidFill>
              </a:rPr>
              <a:pPr/>
              <a:t>12/22/2018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0419065-7E07-4785-983B-38C22ED3DD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76984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731789-794F-4DC6-BFD2-6B61F69B482D}" type="datetimeFigureOut">
              <a:rPr lang="en-US" smtClean="0">
                <a:solidFill>
                  <a:prstClr val="black">
                    <a:tint val="75000"/>
                  </a:prstClr>
                </a:solidFill>
              </a:rPr>
              <a:pPr/>
              <a:t>12/22/2018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0419065-7E07-4785-983B-38C22ED3DD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13427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731789-794F-4DC6-BFD2-6B61F69B482D}" type="datetimeFigureOut">
              <a:rPr lang="en-US" smtClean="0">
                <a:solidFill>
                  <a:prstClr val="black">
                    <a:tint val="75000"/>
                  </a:prstClr>
                </a:solidFill>
              </a:rPr>
              <a:pPr/>
              <a:t>12/22/2018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0419065-7E07-4785-983B-38C22ED3DD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32838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731789-794F-4DC6-BFD2-6B61F69B482D}" type="datetimeFigureOut">
              <a:rPr lang="en-US" smtClean="0">
                <a:solidFill>
                  <a:prstClr val="black">
                    <a:tint val="75000"/>
                  </a:prstClr>
                </a:solidFill>
              </a:rPr>
              <a:pPr/>
              <a:t>12/22/2018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0419065-7E07-4785-983B-38C22ED3DD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38989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731789-794F-4DC6-BFD2-6B61F69B482D}" type="datetimeFigureOut">
              <a:rPr lang="en-US" smtClean="0">
                <a:solidFill>
                  <a:prstClr val="black">
                    <a:tint val="75000"/>
                  </a:prstClr>
                </a:solidFill>
              </a:rPr>
              <a:pPr/>
              <a:t>12/22/2018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0419065-7E07-4785-983B-38C22ED3DD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39275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731789-794F-4DC6-BFD2-6B61F69B482D}" type="datetimeFigureOut">
              <a:rPr lang="en-US" smtClean="0">
                <a:solidFill>
                  <a:prstClr val="black">
                    <a:tint val="75000"/>
                  </a:prstClr>
                </a:solidFill>
              </a:rPr>
              <a:pPr/>
              <a:t>12/22/2018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0419065-7E07-4785-983B-38C22ED3DD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74318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731789-794F-4DC6-BFD2-6B61F69B482D}" type="datetimeFigureOut">
              <a:rPr lang="en-US" smtClean="0">
                <a:solidFill>
                  <a:prstClr val="black">
                    <a:tint val="75000"/>
                  </a:prstClr>
                </a:solidFill>
              </a:rPr>
              <a:pPr/>
              <a:t>12/22/2018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0419065-7E07-4785-983B-38C22ED3DD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6584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F36AD1-864D-4198-B8A9-B281E76BAF0E}" type="datetimeFigureOut">
              <a:rPr lang="en-US" smtClean="0"/>
              <a:t>12/22/2018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C9F94D-DB35-4BAE-8547-B524207EB329}" type="slidenum">
              <a:rPr lang="en-US" smtClean="0"/>
              <a:t>‹#›</a:t>
            </a:fld>
            <a:endParaRPr lang="en-US"/>
          </a:p>
        </p:txBody>
      </p:sp>
    </p:spTree>
    <p:extLst>
      <p:ext uri="{BB962C8B-B14F-4D97-AF65-F5344CB8AC3E}">
        <p14:creationId xmlns:p14="http://schemas.microsoft.com/office/powerpoint/2010/main" val="30704756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731789-794F-4DC6-BFD2-6B61F69B482D}" type="datetimeFigureOut">
              <a:rPr lang="en-US" smtClean="0">
                <a:solidFill>
                  <a:prstClr val="black">
                    <a:tint val="75000"/>
                  </a:prstClr>
                </a:solidFill>
              </a:rPr>
              <a:pPr/>
              <a:t>12/22/2018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0419065-7E07-4785-983B-38C22ED3DD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46609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731789-794F-4DC6-BFD2-6B61F69B482D}" type="datetimeFigureOut">
              <a:rPr lang="en-US" smtClean="0">
                <a:solidFill>
                  <a:prstClr val="black">
                    <a:tint val="75000"/>
                  </a:prstClr>
                </a:solidFill>
              </a:rPr>
              <a:pPr/>
              <a:t>12/22/2018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0419065-7E07-4785-983B-38C22ED3DD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7334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731789-794F-4DC6-BFD2-6B61F69B482D}" type="datetimeFigureOut">
              <a:rPr lang="en-US" smtClean="0">
                <a:solidFill>
                  <a:prstClr val="black">
                    <a:tint val="75000"/>
                  </a:prstClr>
                </a:solidFill>
              </a:rPr>
              <a:pPr/>
              <a:t>12/22/2018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0419065-7E07-4785-983B-38C22ED3DD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12914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731789-794F-4DC6-BFD2-6B61F69B482D}" type="datetimeFigureOut">
              <a:rPr lang="en-US" smtClean="0">
                <a:solidFill>
                  <a:prstClr val="black">
                    <a:tint val="75000"/>
                  </a:prstClr>
                </a:solidFill>
              </a:rPr>
              <a:pPr/>
              <a:t>12/22/2018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0419065-7E07-4785-983B-38C22ED3DD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2921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F36AD1-864D-4198-B8A9-B281E76BAF0E}" type="datetimeFigureOut">
              <a:rPr lang="en-US" smtClean="0"/>
              <a:t>12/22/2018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C9F94D-DB35-4BAE-8547-B524207EB329}" type="slidenum">
              <a:rPr lang="en-US" smtClean="0"/>
              <a:t>‹#›</a:t>
            </a:fld>
            <a:endParaRPr lang="en-US"/>
          </a:p>
        </p:txBody>
      </p:sp>
    </p:spTree>
    <p:extLst>
      <p:ext uri="{BB962C8B-B14F-4D97-AF65-F5344CB8AC3E}">
        <p14:creationId xmlns:p14="http://schemas.microsoft.com/office/powerpoint/2010/main" val="1782939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F36AD1-864D-4198-B8A9-B281E76BAF0E}" type="datetimeFigureOut">
              <a:rPr lang="en-US" smtClean="0"/>
              <a:t>12/22/2018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C9F94D-DB35-4BAE-8547-B524207EB329}" type="slidenum">
              <a:rPr lang="en-US" smtClean="0"/>
              <a:t>‹#›</a:t>
            </a:fld>
            <a:endParaRPr lang="en-US"/>
          </a:p>
        </p:txBody>
      </p:sp>
    </p:spTree>
    <p:extLst>
      <p:ext uri="{BB962C8B-B14F-4D97-AF65-F5344CB8AC3E}">
        <p14:creationId xmlns:p14="http://schemas.microsoft.com/office/powerpoint/2010/main" val="381629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F36AD1-864D-4198-B8A9-B281E76BAF0E}" type="datetimeFigureOut">
              <a:rPr lang="en-US" smtClean="0"/>
              <a:t>12/22/2018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C9F94D-DB35-4BAE-8547-B524207EB329}" type="slidenum">
              <a:rPr lang="en-US" smtClean="0"/>
              <a:t>‹#›</a:t>
            </a:fld>
            <a:endParaRPr lang="en-US"/>
          </a:p>
        </p:txBody>
      </p:sp>
    </p:spTree>
    <p:extLst>
      <p:ext uri="{BB962C8B-B14F-4D97-AF65-F5344CB8AC3E}">
        <p14:creationId xmlns:p14="http://schemas.microsoft.com/office/powerpoint/2010/main" val="1351622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F36AD1-864D-4198-B8A9-B281E76BAF0E}" type="datetimeFigureOut">
              <a:rPr lang="en-US" smtClean="0"/>
              <a:t>12/22/2018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C9F94D-DB35-4BAE-8547-B524207EB329}" type="slidenum">
              <a:rPr lang="en-US" smtClean="0"/>
              <a:t>‹#›</a:t>
            </a:fld>
            <a:endParaRPr lang="en-US"/>
          </a:p>
        </p:txBody>
      </p:sp>
    </p:spTree>
    <p:extLst>
      <p:ext uri="{BB962C8B-B14F-4D97-AF65-F5344CB8AC3E}">
        <p14:creationId xmlns:p14="http://schemas.microsoft.com/office/powerpoint/2010/main" val="1960934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F36AD1-864D-4198-B8A9-B281E76BAF0E}" type="datetimeFigureOut">
              <a:rPr lang="en-US" smtClean="0"/>
              <a:t>12/22/2018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C9F94D-DB35-4BAE-8547-B524207EB329}" type="slidenum">
              <a:rPr lang="en-US" smtClean="0"/>
              <a:t>‹#›</a:t>
            </a:fld>
            <a:endParaRPr lang="en-US"/>
          </a:p>
        </p:txBody>
      </p:sp>
    </p:spTree>
    <p:extLst>
      <p:ext uri="{BB962C8B-B14F-4D97-AF65-F5344CB8AC3E}">
        <p14:creationId xmlns:p14="http://schemas.microsoft.com/office/powerpoint/2010/main" val="2417333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F36AD1-864D-4198-B8A9-B281E76BAF0E}" type="datetimeFigureOut">
              <a:rPr lang="en-US" smtClean="0"/>
              <a:t>12/22/2018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C9F94D-DB35-4BAE-8547-B524207EB329}" type="slidenum">
              <a:rPr lang="en-US" smtClean="0"/>
              <a:t>‹#›</a:t>
            </a:fld>
            <a:endParaRPr lang="en-US"/>
          </a:p>
        </p:txBody>
      </p:sp>
    </p:spTree>
    <p:extLst>
      <p:ext uri="{BB962C8B-B14F-4D97-AF65-F5344CB8AC3E}">
        <p14:creationId xmlns:p14="http://schemas.microsoft.com/office/powerpoint/2010/main" val="2402022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F36AD1-864D-4198-B8A9-B281E76BAF0E}" type="datetimeFigureOut">
              <a:rPr lang="en-US" smtClean="0"/>
              <a:t>12/22/2018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C9F94D-DB35-4BAE-8547-B524207EB329}" type="slidenum">
              <a:rPr lang="en-US" smtClean="0"/>
              <a:t>‹#›</a:t>
            </a:fld>
            <a:endParaRPr lang="en-US"/>
          </a:p>
        </p:txBody>
      </p:sp>
    </p:spTree>
    <p:extLst>
      <p:ext uri="{BB962C8B-B14F-4D97-AF65-F5344CB8AC3E}">
        <p14:creationId xmlns:p14="http://schemas.microsoft.com/office/powerpoint/2010/main" val="8037741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5EC60C-D0B6-4548-A173-B0EA70F0E114}" type="datetimeFigureOut">
              <a:rPr lang="en-US" smtClean="0">
                <a:solidFill>
                  <a:prstClr val="black">
                    <a:tint val="75000"/>
                  </a:prstClr>
                </a:solidFill>
              </a:rPr>
              <a:pPr/>
              <a:t>12/22/2018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7F8C50-257E-403B-84CE-2555283C73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17364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731789-794F-4DC6-BFD2-6B61F69B482D}" type="datetimeFigureOut">
              <a:rPr lang="en-US" smtClean="0">
                <a:solidFill>
                  <a:prstClr val="black">
                    <a:tint val="75000"/>
                  </a:prstClr>
                </a:solidFill>
              </a:rPr>
              <a:pPr/>
              <a:t>12/22/2018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419065-7E07-4785-983B-38C22ED3DD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65359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C:\Users\Duane\Desktop\BL Morya 6 notices\Morya 10 Webina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83" y="1"/>
            <a:ext cx="920618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6565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3666" name="Picture 2" descr="D:\Desktop\Saturn black su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57150"/>
            <a:ext cx="5238750" cy="6733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42949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b="1" dirty="0" smtClean="0">
                <a:solidFill>
                  <a:schemeClr val="bg1"/>
                </a:solidFill>
              </a:rPr>
              <a:t>Saturn’s bridge between the </a:t>
            </a:r>
            <a:br>
              <a:rPr lang="en-US" b="1" dirty="0" smtClean="0">
                <a:solidFill>
                  <a:schemeClr val="bg1"/>
                </a:solidFill>
              </a:rPr>
            </a:br>
            <a:r>
              <a:rPr lang="en-US" b="1" dirty="0" smtClean="0">
                <a:solidFill>
                  <a:schemeClr val="bg1"/>
                </a:solidFill>
              </a:rPr>
              <a:t>old and the new</a:t>
            </a:r>
            <a:endParaRPr lang="en-US" b="1" dirty="0">
              <a:solidFill>
                <a:schemeClr val="bg1"/>
              </a:solidFill>
            </a:endParaRPr>
          </a:p>
        </p:txBody>
      </p:sp>
      <p:sp>
        <p:nvSpPr>
          <p:cNvPr id="3" name="Content Placeholder 2"/>
          <p:cNvSpPr>
            <a:spLocks noGrp="1"/>
          </p:cNvSpPr>
          <p:nvPr>
            <p:ph idx="1"/>
          </p:nvPr>
        </p:nvSpPr>
        <p:spPr>
          <a:xfrm>
            <a:off x="152400" y="1371600"/>
            <a:ext cx="8915400" cy="5486400"/>
          </a:xfrm>
        </p:spPr>
        <p:txBody>
          <a:bodyPr>
            <a:normAutofit fontScale="70000" lnSpcReduction="20000"/>
          </a:bodyPr>
          <a:lstStyle/>
          <a:p>
            <a:r>
              <a:rPr lang="en-US" b="1" dirty="0">
                <a:solidFill>
                  <a:schemeClr val="bg1"/>
                </a:solidFill>
              </a:rPr>
              <a:t> </a:t>
            </a:r>
            <a:endParaRPr lang="en-US" b="1" dirty="0" smtClean="0">
              <a:solidFill>
                <a:schemeClr val="bg1"/>
              </a:solidFill>
            </a:endParaRPr>
          </a:p>
          <a:p>
            <a:r>
              <a:rPr lang="en-US" b="1" dirty="0" smtClean="0">
                <a:solidFill>
                  <a:schemeClr val="bg1"/>
                </a:solidFill>
              </a:rPr>
              <a:t>“It </a:t>
            </a:r>
            <a:r>
              <a:rPr lang="en-US" b="1" dirty="0">
                <a:solidFill>
                  <a:schemeClr val="bg1"/>
                </a:solidFill>
              </a:rPr>
              <a:t>is a triple energy and there is an esoteric connection between this triple energy, and Saturn's rings.</a:t>
            </a:r>
          </a:p>
          <a:p>
            <a:endParaRPr lang="en-US" b="1" dirty="0">
              <a:solidFill>
                <a:schemeClr val="bg1"/>
              </a:solidFill>
            </a:endParaRPr>
          </a:p>
          <a:p>
            <a:r>
              <a:rPr lang="en-US" b="1" dirty="0">
                <a:solidFill>
                  <a:schemeClr val="bg1"/>
                </a:solidFill>
              </a:rPr>
              <a:t>The old Commentary expresses this truth about an interesting group of sons of </a:t>
            </a:r>
            <a:r>
              <a:rPr lang="en-US" b="1" dirty="0" err="1">
                <a:solidFill>
                  <a:schemeClr val="bg1"/>
                </a:solidFill>
              </a:rPr>
              <a:t>manas</a:t>
            </a:r>
            <a:r>
              <a:rPr lang="en-US" b="1" dirty="0">
                <a:solidFill>
                  <a:schemeClr val="bg1"/>
                </a:solidFill>
              </a:rPr>
              <a:t> as follows:</a:t>
            </a:r>
          </a:p>
          <a:p>
            <a:endParaRPr lang="en-US" b="1" dirty="0">
              <a:solidFill>
                <a:schemeClr val="bg1"/>
              </a:solidFill>
            </a:endParaRPr>
          </a:p>
          <a:p>
            <a:r>
              <a:rPr lang="en-US" b="1" dirty="0">
                <a:solidFill>
                  <a:schemeClr val="bg1"/>
                </a:solidFill>
              </a:rPr>
              <a:t>"These Sons of mind clung to the old and dying form, and refused to leave their Mother.  They chose to pass into dissolution with her, but a younger son (Saturn) sought to rescue his brothers, and to this end he built a triple bridge between the old and new.  This bridge persists, and forms a path whereon escape is possible.</a:t>
            </a:r>
          </a:p>
          <a:p>
            <a:r>
              <a:rPr lang="en-US" b="1" dirty="0">
                <a:solidFill>
                  <a:schemeClr val="bg1"/>
                </a:solidFill>
              </a:rPr>
              <a:t>Some escaped and came to the help of the incarnating Sons of Mind who had left the Mother for the </a:t>
            </a:r>
            <a:r>
              <a:rPr lang="en-US" b="1" dirty="0" smtClean="0">
                <a:solidFill>
                  <a:schemeClr val="bg1"/>
                </a:solidFill>
              </a:rPr>
              <a:t>Father.</a:t>
            </a:r>
          </a:p>
          <a:p>
            <a:r>
              <a:rPr lang="en-US" b="1" dirty="0" smtClean="0">
                <a:solidFill>
                  <a:schemeClr val="bg1"/>
                </a:solidFill>
              </a:rPr>
              <a:t> (</a:t>
            </a:r>
            <a:r>
              <a:rPr lang="en-US" b="1" dirty="0">
                <a:solidFill>
                  <a:schemeClr val="bg1"/>
                </a:solidFill>
              </a:rPr>
              <a:t>This latter clause, refers to the building of the </a:t>
            </a:r>
            <a:r>
              <a:rPr lang="en-US" b="1" dirty="0" err="1">
                <a:solidFill>
                  <a:schemeClr val="bg1"/>
                </a:solidFill>
              </a:rPr>
              <a:t>antaskarana</a:t>
            </a:r>
            <a:r>
              <a:rPr lang="en-US" b="1" dirty="0" smtClean="0">
                <a:solidFill>
                  <a:schemeClr val="bg1"/>
                </a:solidFill>
              </a:rPr>
              <a:t>.”</a:t>
            </a:r>
          </a:p>
          <a:p>
            <a:r>
              <a:rPr lang="en-US" b="1" dirty="0" smtClean="0">
                <a:solidFill>
                  <a:schemeClr val="bg1"/>
                </a:solidFill>
              </a:rPr>
              <a:t> (TCF 1149)</a:t>
            </a:r>
            <a:endParaRPr lang="en-US" b="1" dirty="0">
              <a:solidFill>
                <a:schemeClr val="bg1"/>
              </a:solidFill>
            </a:endParaRPr>
          </a:p>
        </p:txBody>
      </p:sp>
    </p:spTree>
    <p:extLst>
      <p:ext uri="{BB962C8B-B14F-4D97-AF65-F5344CB8AC3E}">
        <p14:creationId xmlns:p14="http://schemas.microsoft.com/office/powerpoint/2010/main" val="37066779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600" b="1" dirty="0" smtClean="0">
                <a:solidFill>
                  <a:schemeClr val="bg1"/>
                </a:solidFill>
              </a:rPr>
              <a:t>Saturn and the first 5 initiations</a:t>
            </a:r>
            <a:endParaRPr lang="en-US" sz="4600" b="1" dirty="0">
              <a:solidFill>
                <a:schemeClr val="bg1"/>
              </a:solidFill>
            </a:endParaRPr>
          </a:p>
        </p:txBody>
      </p:sp>
      <p:sp>
        <p:nvSpPr>
          <p:cNvPr id="3" name="Content Placeholder 2"/>
          <p:cNvSpPr>
            <a:spLocks noGrp="1"/>
          </p:cNvSpPr>
          <p:nvPr>
            <p:ph idx="1"/>
          </p:nvPr>
        </p:nvSpPr>
        <p:spPr>
          <a:xfrm>
            <a:off x="457200" y="1219200"/>
            <a:ext cx="8229600" cy="5486400"/>
          </a:xfrm>
        </p:spPr>
        <p:txBody>
          <a:bodyPr>
            <a:normAutofit fontScale="85000" lnSpcReduction="20000"/>
          </a:bodyPr>
          <a:lstStyle/>
          <a:p>
            <a:endParaRPr lang="en-US" dirty="0">
              <a:solidFill>
                <a:schemeClr val="bg1"/>
              </a:solidFill>
            </a:endParaRPr>
          </a:p>
          <a:p>
            <a:r>
              <a:rPr lang="en-US" dirty="0" smtClean="0">
                <a:solidFill>
                  <a:schemeClr val="bg1"/>
                </a:solidFill>
              </a:rPr>
              <a:t> “At </a:t>
            </a:r>
            <a:r>
              <a:rPr lang="en-US" dirty="0">
                <a:solidFill>
                  <a:schemeClr val="bg1"/>
                </a:solidFill>
              </a:rPr>
              <a:t>the fourth initiation, Mercury and Saturn again bring about great changes and unique revelation, but their effect is very different to the </a:t>
            </a:r>
            <a:r>
              <a:rPr lang="en-US" dirty="0" smtClean="0">
                <a:solidFill>
                  <a:schemeClr val="bg1"/>
                </a:solidFill>
              </a:rPr>
              <a:t>earlier </a:t>
            </a:r>
            <a:r>
              <a:rPr lang="en-US" dirty="0">
                <a:solidFill>
                  <a:schemeClr val="bg1"/>
                </a:solidFill>
              </a:rPr>
              <a:t>experience</a:t>
            </a:r>
            <a:r>
              <a:rPr lang="en-US" dirty="0" smtClean="0">
                <a:solidFill>
                  <a:schemeClr val="bg1"/>
                </a:solidFill>
              </a:rPr>
              <a:t>.”                                                                                                               (EA 71)</a:t>
            </a:r>
          </a:p>
          <a:p>
            <a:endParaRPr lang="en-US" dirty="0" smtClean="0">
              <a:solidFill>
                <a:schemeClr val="bg1"/>
              </a:solidFill>
            </a:endParaRPr>
          </a:p>
          <a:p>
            <a:r>
              <a:rPr lang="en-US" dirty="0" smtClean="0">
                <a:solidFill>
                  <a:schemeClr val="bg1"/>
                </a:solidFill>
              </a:rPr>
              <a:t>“Mars </a:t>
            </a:r>
            <a:r>
              <a:rPr lang="en-US" dirty="0">
                <a:solidFill>
                  <a:schemeClr val="bg1"/>
                </a:solidFill>
              </a:rPr>
              <a:t>and Saturn.—Both these planets are exceedingly potent in connection with initiation into the life of the Hierarchy; Mars is potent in relation to Scorpio and Saturn in relation to Capricorn. This involves the intensified activity of the 6th and the 3rd rays and their energies, and when these are rightly employed there comes liberation from form control and the release of the conscious individual</a:t>
            </a:r>
            <a:r>
              <a:rPr lang="en-US" dirty="0" smtClean="0">
                <a:solidFill>
                  <a:schemeClr val="bg1"/>
                </a:solidFill>
              </a:rPr>
              <a:t>.”</a:t>
            </a:r>
          </a:p>
          <a:p>
            <a:r>
              <a:rPr lang="en-US" dirty="0" smtClean="0">
                <a:solidFill>
                  <a:schemeClr val="bg1"/>
                </a:solidFill>
              </a:rPr>
              <a:t>(EA 200)</a:t>
            </a:r>
            <a:endParaRPr lang="en-US" dirty="0">
              <a:solidFill>
                <a:schemeClr val="bg1"/>
              </a:solidFill>
            </a:endParaRPr>
          </a:p>
        </p:txBody>
      </p:sp>
    </p:spTree>
    <p:extLst>
      <p:ext uri="{BB962C8B-B14F-4D97-AF65-F5344CB8AC3E}">
        <p14:creationId xmlns:p14="http://schemas.microsoft.com/office/powerpoint/2010/main" val="24570830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849562"/>
          </a:xfrm>
        </p:spPr>
        <p:txBody>
          <a:bodyPr>
            <a:noAutofit/>
          </a:bodyPr>
          <a:lstStyle/>
          <a:p>
            <a:r>
              <a:rPr lang="en-US" sz="6000" b="1" dirty="0" smtClean="0">
                <a:solidFill>
                  <a:schemeClr val="bg1"/>
                </a:solidFill>
              </a:rPr>
              <a:t/>
            </a:r>
            <a:br>
              <a:rPr lang="en-US" sz="6000" b="1" dirty="0" smtClean="0">
                <a:solidFill>
                  <a:schemeClr val="bg1"/>
                </a:solidFill>
              </a:rPr>
            </a:br>
            <a:r>
              <a:rPr lang="en-US" sz="6000" b="1" dirty="0">
                <a:solidFill>
                  <a:schemeClr val="bg1"/>
                </a:solidFill>
              </a:rPr>
              <a:t/>
            </a:r>
            <a:br>
              <a:rPr lang="en-US" sz="6000" b="1" dirty="0">
                <a:solidFill>
                  <a:schemeClr val="bg1"/>
                </a:solidFill>
              </a:rPr>
            </a:br>
            <a:r>
              <a:rPr lang="en-US" sz="6000" b="1" dirty="0" smtClean="0">
                <a:solidFill>
                  <a:schemeClr val="bg1"/>
                </a:solidFill>
              </a:rPr>
              <a:t>The 3 </a:t>
            </a:r>
            <a:br>
              <a:rPr lang="en-US" sz="6000" b="1" dirty="0" smtClean="0">
                <a:solidFill>
                  <a:schemeClr val="bg1"/>
                </a:solidFill>
              </a:rPr>
            </a:br>
            <a:r>
              <a:rPr lang="en-US" sz="6000" b="1" dirty="0" smtClean="0">
                <a:solidFill>
                  <a:schemeClr val="bg1"/>
                </a:solidFill>
              </a:rPr>
              <a:t>Astrological Crosses</a:t>
            </a:r>
            <a:endParaRPr lang="en-US" sz="6000" b="1" dirty="0">
              <a:solidFill>
                <a:schemeClr val="bg1"/>
              </a:solidFill>
            </a:endParaRPr>
          </a:p>
        </p:txBody>
      </p:sp>
    </p:spTree>
    <p:extLst>
      <p:ext uri="{BB962C8B-B14F-4D97-AF65-F5344CB8AC3E}">
        <p14:creationId xmlns:p14="http://schemas.microsoft.com/office/powerpoint/2010/main" val="34870404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65238"/>
          </a:xfrm>
        </p:spPr>
        <p:txBody>
          <a:bodyPr>
            <a:normAutofit fontScale="90000"/>
          </a:bodyPr>
          <a:lstStyle/>
          <a:p>
            <a:r>
              <a:rPr lang="en-US" b="1" dirty="0">
                <a:solidFill>
                  <a:schemeClr val="bg1"/>
                </a:solidFill>
              </a:rPr>
              <a:t>T</a:t>
            </a:r>
            <a:r>
              <a:rPr lang="en-US" b="1" dirty="0" smtClean="0">
                <a:solidFill>
                  <a:schemeClr val="bg1"/>
                </a:solidFill>
              </a:rPr>
              <a:t>eachings </a:t>
            </a:r>
            <a:r>
              <a:rPr lang="en-US" b="1" dirty="0">
                <a:solidFill>
                  <a:schemeClr val="bg1"/>
                </a:solidFill>
              </a:rPr>
              <a:t>on the </a:t>
            </a:r>
            <a:r>
              <a:rPr lang="en-US" b="1" dirty="0" smtClean="0">
                <a:solidFill>
                  <a:schemeClr val="bg1"/>
                </a:solidFill>
              </a:rPr>
              <a:t>Astrological </a:t>
            </a:r>
            <a:r>
              <a:rPr lang="en-US" b="1" dirty="0">
                <a:solidFill>
                  <a:schemeClr val="bg1"/>
                </a:solidFill>
              </a:rPr>
              <a:t>Crosses will require a whole new </a:t>
            </a:r>
            <a:r>
              <a:rPr lang="en-US" b="1" dirty="0" smtClean="0">
                <a:solidFill>
                  <a:schemeClr val="bg1"/>
                </a:solidFill>
              </a:rPr>
              <a:t>sensitivity. </a:t>
            </a:r>
            <a:endParaRPr lang="en-US" b="1" dirty="0">
              <a:solidFill>
                <a:schemeClr val="bg1"/>
              </a:solidFill>
            </a:endParaRPr>
          </a:p>
        </p:txBody>
      </p:sp>
      <p:sp>
        <p:nvSpPr>
          <p:cNvPr id="3" name="Content Placeholder 2"/>
          <p:cNvSpPr>
            <a:spLocks noGrp="1"/>
          </p:cNvSpPr>
          <p:nvPr>
            <p:ph idx="1"/>
          </p:nvPr>
        </p:nvSpPr>
        <p:spPr>
          <a:xfrm>
            <a:off x="457200" y="1295400"/>
            <a:ext cx="8229600" cy="5486400"/>
          </a:xfrm>
        </p:spPr>
        <p:txBody>
          <a:bodyPr>
            <a:normAutofit fontScale="85000" lnSpcReduction="10000"/>
          </a:bodyPr>
          <a:lstStyle/>
          <a:p>
            <a:endParaRPr lang="en-US" dirty="0"/>
          </a:p>
          <a:p>
            <a:r>
              <a:rPr lang="en-US" b="1" dirty="0">
                <a:solidFill>
                  <a:schemeClr val="bg1"/>
                </a:solidFill>
              </a:rPr>
              <a:t> "This Treatise, like The Secret Doctrine, is designed to instigate research and the power to delve and seek, because that process </a:t>
            </a:r>
            <a:r>
              <a:rPr lang="en-US" b="1" u="sng" dirty="0">
                <a:solidFill>
                  <a:schemeClr val="bg1"/>
                </a:solidFill>
              </a:rPr>
              <a:t>has a definite effect upon the cells of the brain and leads to a needed stimulation. </a:t>
            </a:r>
            <a:endParaRPr lang="en-US" b="1" u="sng" dirty="0" smtClean="0">
              <a:solidFill>
                <a:schemeClr val="bg1"/>
              </a:solidFill>
            </a:endParaRPr>
          </a:p>
          <a:p>
            <a:r>
              <a:rPr lang="en-US" b="1" dirty="0" smtClean="0">
                <a:solidFill>
                  <a:schemeClr val="bg1"/>
                </a:solidFill>
              </a:rPr>
              <a:t>In </a:t>
            </a:r>
            <a:r>
              <a:rPr lang="en-US" b="1" dirty="0">
                <a:solidFill>
                  <a:schemeClr val="bg1"/>
                </a:solidFill>
              </a:rPr>
              <a:t>the study of the Crosses, the true meaning of their influence will only appear as you begin to think in terms of synthesis or of the relation of the four streams of energy, flowing </a:t>
            </a:r>
            <a:r>
              <a:rPr lang="en-US" b="1" dirty="0" err="1">
                <a:solidFill>
                  <a:schemeClr val="bg1"/>
                </a:solidFill>
              </a:rPr>
              <a:t>unitedly</a:t>
            </a:r>
            <a:r>
              <a:rPr lang="en-US" b="1" dirty="0">
                <a:solidFill>
                  <a:schemeClr val="bg1"/>
                </a:solidFill>
              </a:rPr>
              <a:t> upon and through any form of divine manifestation. This is by no means an easy thing to do, </a:t>
            </a:r>
            <a:r>
              <a:rPr lang="en-US" b="1" u="sng" dirty="0">
                <a:solidFill>
                  <a:schemeClr val="bg1"/>
                </a:solidFill>
              </a:rPr>
              <a:t>for the ability to think synthetically is only just beginning to appear in the foremost minds of the race</a:t>
            </a:r>
            <a:r>
              <a:rPr lang="en-US" b="1" dirty="0">
                <a:solidFill>
                  <a:schemeClr val="bg1"/>
                </a:solidFill>
              </a:rPr>
              <a:t>."(DK)</a:t>
            </a:r>
          </a:p>
          <a:p>
            <a:endParaRPr lang="en-US" b="1" dirty="0"/>
          </a:p>
          <a:p>
            <a:endParaRPr lang="en-US" dirty="0"/>
          </a:p>
        </p:txBody>
      </p:sp>
    </p:spTree>
    <p:extLst>
      <p:ext uri="{BB962C8B-B14F-4D97-AF65-F5344CB8AC3E}">
        <p14:creationId xmlns:p14="http://schemas.microsoft.com/office/powerpoint/2010/main" val="16831538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The 3 Astrological Crosses</a:t>
            </a:r>
            <a:endParaRPr lang="en-US" b="1" dirty="0">
              <a:solidFill>
                <a:schemeClr val="bg1"/>
              </a:solidFill>
            </a:endParaRPr>
          </a:p>
        </p:txBody>
      </p:sp>
      <p:sp>
        <p:nvSpPr>
          <p:cNvPr id="3" name="Content Placeholder 2"/>
          <p:cNvSpPr>
            <a:spLocks noGrp="1"/>
          </p:cNvSpPr>
          <p:nvPr>
            <p:ph idx="1"/>
          </p:nvPr>
        </p:nvSpPr>
        <p:spPr>
          <a:xfrm>
            <a:off x="457200" y="1524000"/>
            <a:ext cx="8229600" cy="5257800"/>
          </a:xfrm>
        </p:spPr>
        <p:txBody>
          <a:bodyPr>
            <a:normAutofit fontScale="85000" lnSpcReduction="20000"/>
          </a:bodyPr>
          <a:lstStyle/>
          <a:p>
            <a:r>
              <a:rPr lang="en-US" sz="2800" b="1" dirty="0" smtClean="0">
                <a:solidFill>
                  <a:schemeClr val="bg1"/>
                </a:solidFill>
              </a:rPr>
              <a:t>The </a:t>
            </a:r>
            <a:r>
              <a:rPr lang="en-US" sz="2800" b="1" dirty="0">
                <a:solidFill>
                  <a:schemeClr val="bg1"/>
                </a:solidFill>
              </a:rPr>
              <a:t>Mutable cross, Gemini—Virgo—Sagittarius—Pisces. </a:t>
            </a:r>
            <a:endParaRPr lang="en-US" sz="2800" b="1" dirty="0" smtClean="0">
              <a:solidFill>
                <a:schemeClr val="bg1"/>
              </a:solidFill>
            </a:endParaRPr>
          </a:p>
          <a:p>
            <a:endParaRPr lang="en-US" sz="2800" b="1" dirty="0">
              <a:solidFill>
                <a:schemeClr val="bg1"/>
              </a:solidFill>
            </a:endParaRPr>
          </a:p>
          <a:p>
            <a:r>
              <a:rPr lang="en-US" sz="2800" b="1" dirty="0">
                <a:solidFill>
                  <a:schemeClr val="bg1"/>
                </a:solidFill>
              </a:rPr>
              <a:t>The Fixed cross, Taurus—Leo—Scorpio—Aquarius</a:t>
            </a:r>
            <a:r>
              <a:rPr lang="en-US" sz="2800" b="1" dirty="0" smtClean="0">
                <a:solidFill>
                  <a:schemeClr val="bg1"/>
                </a:solidFill>
              </a:rPr>
              <a:t>.</a:t>
            </a:r>
          </a:p>
          <a:p>
            <a:endParaRPr lang="en-US" sz="2800" b="1" dirty="0">
              <a:solidFill>
                <a:schemeClr val="bg1"/>
              </a:solidFill>
            </a:endParaRPr>
          </a:p>
          <a:p>
            <a:r>
              <a:rPr lang="en-US" sz="2800" b="1" dirty="0">
                <a:solidFill>
                  <a:schemeClr val="bg1"/>
                </a:solidFill>
              </a:rPr>
              <a:t> The Cardinal cross of Aries— Libra— Capricorn— Cancer</a:t>
            </a:r>
            <a:r>
              <a:rPr lang="en-US" sz="2800" b="1" dirty="0" smtClean="0">
                <a:solidFill>
                  <a:schemeClr val="bg1"/>
                </a:solidFill>
              </a:rPr>
              <a:t>.</a:t>
            </a:r>
          </a:p>
          <a:p>
            <a:r>
              <a:rPr lang="en-US" sz="2800" b="1" dirty="0" smtClean="0">
                <a:solidFill>
                  <a:schemeClr val="bg1"/>
                </a:solidFill>
              </a:rPr>
              <a:t> </a:t>
            </a:r>
            <a:endParaRPr lang="en-US" sz="2800" b="1" dirty="0">
              <a:solidFill>
                <a:schemeClr val="bg1"/>
              </a:solidFill>
            </a:endParaRPr>
          </a:p>
          <a:p>
            <a:r>
              <a:rPr lang="en-US" b="1" dirty="0" smtClean="0">
                <a:solidFill>
                  <a:schemeClr val="bg1"/>
                </a:solidFill>
              </a:rPr>
              <a:t>“</a:t>
            </a:r>
            <a:r>
              <a:rPr lang="en-US" b="1" dirty="0">
                <a:solidFill>
                  <a:schemeClr val="bg1"/>
                </a:solidFill>
              </a:rPr>
              <a:t>These three Crosses are, in their totality of manifestation, related to the three basic energies which brought the solar system into being; they constitute the three major and synthetic expressions of the supernal Will, motivated by love and expressed through activity. Upon these Crosses, the ability to see the whole, purpose-motive-expression, life-quality- appearance, shifts and changes.” (EA 558)</a:t>
            </a:r>
          </a:p>
          <a:p>
            <a:endParaRPr lang="en-US" dirty="0"/>
          </a:p>
        </p:txBody>
      </p:sp>
    </p:spTree>
    <p:extLst>
      <p:ext uri="{BB962C8B-B14F-4D97-AF65-F5344CB8AC3E}">
        <p14:creationId xmlns:p14="http://schemas.microsoft.com/office/powerpoint/2010/main" val="18557372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descr="C:\Users\Duane\Desktop\crosses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348" y="1304925"/>
            <a:ext cx="9019652"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61502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3666" name="Picture 2" descr="D:\Desktop\Astrology 3 cross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3748"/>
            <a:ext cx="5715000" cy="6850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9622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341438"/>
          </a:xfrm>
        </p:spPr>
        <p:txBody>
          <a:bodyPr>
            <a:normAutofit/>
          </a:bodyPr>
          <a:lstStyle/>
          <a:p>
            <a:r>
              <a:rPr lang="en-US" sz="4000" b="1" dirty="0" smtClean="0">
                <a:solidFill>
                  <a:schemeClr val="bg1"/>
                </a:solidFill>
              </a:rPr>
              <a:t>Rays and Planes as rotating spheres</a:t>
            </a:r>
            <a:endParaRPr lang="en-US" sz="4000" b="1" dirty="0">
              <a:solidFill>
                <a:schemeClr val="bg1"/>
              </a:solidFill>
            </a:endParaRPr>
          </a:p>
        </p:txBody>
      </p:sp>
      <p:sp>
        <p:nvSpPr>
          <p:cNvPr id="3" name="Content Placeholder 2"/>
          <p:cNvSpPr>
            <a:spLocks noGrp="1"/>
          </p:cNvSpPr>
          <p:nvPr>
            <p:ph idx="1"/>
          </p:nvPr>
        </p:nvSpPr>
        <p:spPr>
          <a:xfrm>
            <a:off x="457200" y="1143000"/>
            <a:ext cx="8229600" cy="5638800"/>
          </a:xfrm>
        </p:spPr>
        <p:txBody>
          <a:bodyPr>
            <a:normAutofit fontScale="62500" lnSpcReduction="20000"/>
          </a:bodyPr>
          <a:lstStyle/>
          <a:p>
            <a:endParaRPr lang="en-US" b="1" dirty="0">
              <a:solidFill>
                <a:schemeClr val="bg1"/>
              </a:solidFill>
            </a:endParaRPr>
          </a:p>
          <a:p>
            <a:r>
              <a:rPr lang="en-US" sz="3400" b="1" dirty="0">
                <a:solidFill>
                  <a:schemeClr val="bg1"/>
                </a:solidFill>
              </a:rPr>
              <a:t>In connection with these two types of spheres we might, by way of illustration and for the sake of clarity, say that:</a:t>
            </a:r>
          </a:p>
          <a:p>
            <a:endParaRPr lang="en-US" sz="3400" b="1" dirty="0">
              <a:solidFill>
                <a:schemeClr val="bg1"/>
              </a:solidFill>
            </a:endParaRPr>
          </a:p>
          <a:p>
            <a:r>
              <a:rPr lang="en-US" sz="3400" b="1" dirty="0">
                <a:solidFill>
                  <a:schemeClr val="bg1"/>
                </a:solidFill>
              </a:rPr>
              <a:t>a. The planes rotate from east to west.</a:t>
            </a:r>
          </a:p>
          <a:p>
            <a:r>
              <a:rPr lang="en-US" sz="3400" b="1" dirty="0">
                <a:solidFill>
                  <a:schemeClr val="bg1"/>
                </a:solidFill>
              </a:rPr>
              <a:t>b. The rays rotate from north to south.</a:t>
            </a:r>
          </a:p>
          <a:p>
            <a:r>
              <a:rPr lang="en-US" sz="3400" b="1" dirty="0">
                <a:solidFill>
                  <a:schemeClr val="bg1"/>
                </a:solidFill>
              </a:rPr>
              <a:t>….. </a:t>
            </a:r>
            <a:r>
              <a:rPr lang="en-US" sz="3400" b="1" u="sng" dirty="0">
                <a:solidFill>
                  <a:schemeClr val="bg1"/>
                </a:solidFill>
              </a:rPr>
              <a:t>by means of this very interaction, the work of the four Maharajahs or Lords of Karma, is made possible; the quaternary and all </a:t>
            </a:r>
            <a:r>
              <a:rPr lang="en-US" sz="3400" b="1" u="sng" dirty="0" err="1">
                <a:solidFill>
                  <a:schemeClr val="bg1"/>
                </a:solidFill>
              </a:rPr>
              <a:t>sumtotals</a:t>
            </a:r>
            <a:r>
              <a:rPr lang="en-US" sz="3400" b="1" u="sng" dirty="0">
                <a:solidFill>
                  <a:schemeClr val="bg1"/>
                </a:solidFill>
              </a:rPr>
              <a:t> of four can be seen as one of the basic combinations of matter, produced by the dual revolutions of planes and rays.</a:t>
            </a:r>
          </a:p>
          <a:p>
            <a:endParaRPr lang="en-US" sz="3400" b="1" dirty="0">
              <a:solidFill>
                <a:schemeClr val="bg1"/>
              </a:solidFill>
            </a:endParaRPr>
          </a:p>
          <a:p>
            <a:r>
              <a:rPr lang="en-US" sz="3400" b="1" dirty="0">
                <a:solidFill>
                  <a:schemeClr val="bg1"/>
                </a:solidFill>
              </a:rPr>
              <a:t>The seven planes, likewise atoms, rotate on their own axis, and conform to that which is required of all atomic lives.</a:t>
            </a:r>
          </a:p>
          <a:p>
            <a:endParaRPr lang="en-US" sz="3400" b="1" dirty="0">
              <a:solidFill>
                <a:schemeClr val="bg1"/>
              </a:solidFill>
            </a:endParaRPr>
          </a:p>
          <a:p>
            <a:r>
              <a:rPr lang="en-US" sz="3400" b="1" dirty="0">
                <a:solidFill>
                  <a:schemeClr val="bg1"/>
                </a:solidFill>
              </a:rPr>
              <a:t>The seven spheres of any one plane, which we call </a:t>
            </a:r>
            <a:r>
              <a:rPr lang="en-US" sz="3400" b="1" dirty="0" err="1">
                <a:solidFill>
                  <a:schemeClr val="bg1"/>
                </a:solidFill>
              </a:rPr>
              <a:t>subplanes</a:t>
            </a:r>
            <a:r>
              <a:rPr lang="en-US" sz="3400" b="1" dirty="0">
                <a:solidFill>
                  <a:schemeClr val="bg1"/>
                </a:solidFill>
              </a:rPr>
              <a:t>, equally correspond to the system; each has its seven revolving wheels or planes that rotate through their own innate ability, due to latent heat—the heat of the matter of which they are formed</a:t>
            </a:r>
            <a:r>
              <a:rPr lang="en-US" sz="3400" b="1" dirty="0" smtClean="0">
                <a:solidFill>
                  <a:schemeClr val="bg1"/>
                </a:solidFill>
              </a:rPr>
              <a:t>.”  (153 TCF) </a:t>
            </a:r>
            <a:endParaRPr lang="en-US" sz="3400" b="1" dirty="0">
              <a:solidFill>
                <a:schemeClr val="bg1"/>
              </a:solidFill>
            </a:endParaRPr>
          </a:p>
          <a:p>
            <a:endParaRPr lang="en-US" dirty="0"/>
          </a:p>
        </p:txBody>
      </p:sp>
    </p:spTree>
    <p:extLst>
      <p:ext uri="{BB962C8B-B14F-4D97-AF65-F5344CB8AC3E}">
        <p14:creationId xmlns:p14="http://schemas.microsoft.com/office/powerpoint/2010/main" val="33960993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4690" name="Picture 2" descr="D:\Desktop\Astrology 3 cross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2251" y="810832"/>
            <a:ext cx="4350478" cy="5214866"/>
          </a:xfrm>
          <a:prstGeom prst="rect">
            <a:avLst/>
          </a:prstGeom>
          <a:noFill/>
          <a:extLst>
            <a:ext uri="{909E8E84-426E-40DD-AFC4-6F175D3DCCD1}">
              <a14:hiddenFill xmlns:a14="http://schemas.microsoft.com/office/drawing/2010/main">
                <a:solidFill>
                  <a:srgbClr val="FFFFFF"/>
                </a:solidFill>
              </a14:hiddenFill>
            </a:ext>
          </a:extLst>
        </p:spPr>
      </p:pic>
      <p:pic>
        <p:nvPicPr>
          <p:cNvPr id="114691" name="Picture 3" descr="D:\Desktop\Astral - Buddhic link last 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850" y="152400"/>
            <a:ext cx="9001392" cy="6505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04900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20000">
              <a:srgbClr val="000040"/>
            </a:gs>
            <a:gs pos="50000">
              <a:srgbClr val="400040"/>
            </a:gs>
            <a:gs pos="75000">
              <a:srgbClr val="8F0040"/>
            </a:gs>
            <a:gs pos="89999">
              <a:srgbClr val="F27300"/>
            </a:gs>
            <a:gs pos="100000">
              <a:srgbClr val="FFBF00"/>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bg1"/>
                </a:solidFill>
              </a:rPr>
              <a:t>T</a:t>
            </a:r>
            <a:r>
              <a:rPr lang="en-US" b="1" dirty="0" smtClean="0">
                <a:solidFill>
                  <a:schemeClr val="bg1"/>
                </a:solidFill>
              </a:rPr>
              <a:t>he </a:t>
            </a:r>
            <a:r>
              <a:rPr lang="en-US" b="1" dirty="0">
                <a:solidFill>
                  <a:schemeClr val="bg1"/>
                </a:solidFill>
              </a:rPr>
              <a:t>Master’s ashram is not on the mental plane. </a:t>
            </a:r>
          </a:p>
        </p:txBody>
      </p:sp>
      <p:sp>
        <p:nvSpPr>
          <p:cNvPr id="3" name="Content Placeholder 2"/>
          <p:cNvSpPr>
            <a:spLocks noGrp="1"/>
          </p:cNvSpPr>
          <p:nvPr>
            <p:ph idx="1"/>
          </p:nvPr>
        </p:nvSpPr>
        <p:spPr/>
        <p:txBody>
          <a:bodyPr>
            <a:normAutofit fontScale="85000" lnSpcReduction="10000"/>
          </a:bodyPr>
          <a:lstStyle/>
          <a:p>
            <a:r>
              <a:rPr lang="en-US" b="1" dirty="0" smtClean="0">
                <a:solidFill>
                  <a:schemeClr val="bg1"/>
                </a:solidFill>
              </a:rPr>
              <a:t>“We </a:t>
            </a:r>
            <a:r>
              <a:rPr lang="en-US" b="1" dirty="0">
                <a:solidFill>
                  <a:schemeClr val="bg1"/>
                </a:solidFill>
              </a:rPr>
              <a:t>have to learn to use </a:t>
            </a:r>
            <a:r>
              <a:rPr lang="en-US" b="1" dirty="0" smtClean="0">
                <a:solidFill>
                  <a:schemeClr val="bg1"/>
                </a:solidFill>
              </a:rPr>
              <a:t>the intuition </a:t>
            </a:r>
            <a:r>
              <a:rPr lang="en-US" b="1" dirty="0">
                <a:solidFill>
                  <a:schemeClr val="bg1"/>
                </a:solidFill>
              </a:rPr>
              <a:t>because the Master’s ashram is not on the mental plane. The plane on which we shall some day eventually work is not the mental plane. One of the things we have to learn to do in this new era is to get off the mental plane with all the knowledge and detail and technicalities that we have so painstakingly acquired and begin to develop that something that we call the intuition, which is the source of illumination</a:t>
            </a:r>
            <a:r>
              <a:rPr lang="en-US" b="1" dirty="0" smtClean="0">
                <a:solidFill>
                  <a:schemeClr val="bg1"/>
                </a:solidFill>
              </a:rPr>
              <a:t>...”</a:t>
            </a:r>
          </a:p>
          <a:p>
            <a:r>
              <a:rPr lang="en-US" b="1" dirty="0" smtClean="0">
                <a:solidFill>
                  <a:schemeClr val="bg1"/>
                </a:solidFill>
              </a:rPr>
              <a:t>         </a:t>
            </a:r>
            <a:endParaRPr lang="en-US" b="1" dirty="0">
              <a:solidFill>
                <a:schemeClr val="bg1"/>
              </a:solidFill>
            </a:endParaRPr>
          </a:p>
          <a:p>
            <a:r>
              <a:rPr lang="en-US" b="1" dirty="0" smtClean="0">
                <a:solidFill>
                  <a:schemeClr val="bg1"/>
                </a:solidFill>
              </a:rPr>
              <a:t> March </a:t>
            </a:r>
            <a:r>
              <a:rPr lang="en-US" b="1" dirty="0">
                <a:solidFill>
                  <a:schemeClr val="bg1"/>
                </a:solidFill>
              </a:rPr>
              <a:t>5, 1943, Friday Evening Address by Alice Bailey </a:t>
            </a:r>
          </a:p>
        </p:txBody>
      </p:sp>
    </p:spTree>
    <p:extLst>
      <p:ext uri="{BB962C8B-B14F-4D97-AF65-F5344CB8AC3E}">
        <p14:creationId xmlns:p14="http://schemas.microsoft.com/office/powerpoint/2010/main" val="26143028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descr="D:\Desktop\4 maharajis lords of larma la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143999" cy="6650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36989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3906" name="Picture 2" descr="D:\Morya 5 videos\LW torus 45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457200"/>
            <a:ext cx="7450531" cy="5998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09366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bg1"/>
                </a:solidFill>
              </a:rPr>
              <a:t>Triangles are </a:t>
            </a:r>
            <a:r>
              <a:rPr lang="en-US" b="1" dirty="0">
                <a:solidFill>
                  <a:schemeClr val="bg1"/>
                </a:solidFill>
              </a:rPr>
              <a:t>in a state of constant </a:t>
            </a:r>
            <a:r>
              <a:rPr lang="en-US" b="1" dirty="0" smtClean="0">
                <a:solidFill>
                  <a:schemeClr val="bg1"/>
                </a:solidFill>
              </a:rPr>
              <a:t/>
            </a:r>
            <a:br>
              <a:rPr lang="en-US" b="1" dirty="0" smtClean="0">
                <a:solidFill>
                  <a:schemeClr val="bg1"/>
                </a:solidFill>
              </a:rPr>
            </a:br>
            <a:r>
              <a:rPr lang="en-US" b="1" dirty="0" smtClean="0">
                <a:solidFill>
                  <a:schemeClr val="bg1"/>
                </a:solidFill>
              </a:rPr>
              <a:t>change </a:t>
            </a:r>
            <a:r>
              <a:rPr lang="en-US" b="1" dirty="0">
                <a:solidFill>
                  <a:schemeClr val="bg1"/>
                </a:solidFill>
              </a:rPr>
              <a:t>and circulation. </a:t>
            </a:r>
          </a:p>
        </p:txBody>
      </p:sp>
      <p:sp>
        <p:nvSpPr>
          <p:cNvPr id="3" name="Content Placeholder 2"/>
          <p:cNvSpPr>
            <a:spLocks noGrp="1"/>
          </p:cNvSpPr>
          <p:nvPr>
            <p:ph idx="1"/>
          </p:nvPr>
        </p:nvSpPr>
        <p:spPr/>
        <p:txBody>
          <a:bodyPr>
            <a:normAutofit fontScale="85000" lnSpcReduction="10000"/>
          </a:bodyPr>
          <a:lstStyle/>
          <a:p>
            <a:endParaRPr lang="en-US" b="1" dirty="0" smtClean="0">
              <a:solidFill>
                <a:schemeClr val="bg1"/>
              </a:solidFill>
            </a:endParaRPr>
          </a:p>
          <a:p>
            <a:r>
              <a:rPr lang="en-US" b="1" dirty="0" smtClean="0">
                <a:solidFill>
                  <a:schemeClr val="bg1"/>
                </a:solidFill>
              </a:rPr>
              <a:t>The </a:t>
            </a:r>
            <a:r>
              <a:rPr lang="en-US" b="1" dirty="0">
                <a:solidFill>
                  <a:schemeClr val="bg1"/>
                </a:solidFill>
              </a:rPr>
              <a:t>Changing Pattern </a:t>
            </a:r>
            <a:r>
              <a:rPr lang="en-US" b="1" dirty="0" smtClean="0">
                <a:solidFill>
                  <a:schemeClr val="bg1"/>
                </a:solidFill>
              </a:rPr>
              <a:t>of the </a:t>
            </a:r>
            <a:r>
              <a:rPr lang="en-US" b="1" dirty="0">
                <a:solidFill>
                  <a:schemeClr val="bg1"/>
                </a:solidFill>
              </a:rPr>
              <a:t>Planetary Etheric </a:t>
            </a:r>
            <a:r>
              <a:rPr lang="en-US" b="1" dirty="0" smtClean="0">
                <a:solidFill>
                  <a:schemeClr val="bg1"/>
                </a:solidFill>
              </a:rPr>
              <a:t>Body</a:t>
            </a:r>
            <a:endParaRPr lang="en-US" b="1" dirty="0">
              <a:solidFill>
                <a:schemeClr val="bg1"/>
              </a:solidFill>
            </a:endParaRPr>
          </a:p>
          <a:p>
            <a:endParaRPr lang="en-US" b="1" dirty="0" smtClean="0">
              <a:solidFill>
                <a:schemeClr val="bg1"/>
              </a:solidFill>
            </a:endParaRPr>
          </a:p>
          <a:p>
            <a:r>
              <a:rPr lang="en-US" b="1" dirty="0" smtClean="0">
                <a:solidFill>
                  <a:schemeClr val="bg1"/>
                </a:solidFill>
              </a:rPr>
              <a:t>It </a:t>
            </a:r>
            <a:r>
              <a:rPr lang="en-US" b="1" dirty="0">
                <a:solidFill>
                  <a:schemeClr val="bg1"/>
                </a:solidFill>
              </a:rPr>
              <a:t>is well-nigh impossible for man to draw or make a picture of the network of triangles and, at the same time, see them taking the circular form in their totality of the etheric body of the planetary sphere. The reason is that the whole etheric body is in constant motion and ceaseless transformation, and the energies of which it is composed are in a state of constant change and circulation</a:t>
            </a:r>
            <a:r>
              <a:rPr lang="en-US" b="1" dirty="0" smtClean="0">
                <a:solidFill>
                  <a:schemeClr val="bg1"/>
                </a:solidFill>
              </a:rPr>
              <a:t>. (TE 165)</a:t>
            </a:r>
            <a:endParaRPr lang="en-US" b="1" dirty="0">
              <a:solidFill>
                <a:schemeClr val="bg1"/>
              </a:solidFill>
            </a:endParaRPr>
          </a:p>
        </p:txBody>
      </p:sp>
    </p:spTree>
    <p:extLst>
      <p:ext uri="{BB962C8B-B14F-4D97-AF65-F5344CB8AC3E}">
        <p14:creationId xmlns:p14="http://schemas.microsoft.com/office/powerpoint/2010/main" val="12455841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D:\Duane\Desktop\MDR\jeremy\Jose\Cross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850" y="330200"/>
            <a:ext cx="7988300" cy="619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69475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0050" name="Picture 2" descr="D:\Desktop\Rota cross fin cop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9754"/>
            <a:ext cx="6096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76058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000" b="1" dirty="0" smtClean="0">
                <a:solidFill>
                  <a:srgbClr val="FF0000"/>
                </a:solidFill>
              </a:rPr>
              <a:t>“Radiant </a:t>
            </a:r>
            <a:r>
              <a:rPr lang="en-US" sz="5000" b="1" dirty="0">
                <a:solidFill>
                  <a:srgbClr val="FF0000"/>
                </a:solidFill>
              </a:rPr>
              <a:t>P</a:t>
            </a:r>
            <a:r>
              <a:rPr lang="en-US" sz="5000" b="1" dirty="0" smtClean="0">
                <a:solidFill>
                  <a:srgbClr val="FF0000"/>
                </a:solidFill>
              </a:rPr>
              <a:t>oint </a:t>
            </a:r>
            <a:r>
              <a:rPr lang="en-US" sz="5000" b="1" dirty="0">
                <a:solidFill>
                  <a:srgbClr val="FF0000"/>
                </a:solidFill>
              </a:rPr>
              <a:t>of </a:t>
            </a:r>
            <a:r>
              <a:rPr lang="en-US" sz="5000" b="1" dirty="0" smtClean="0">
                <a:solidFill>
                  <a:srgbClr val="FF0000"/>
                </a:solidFill>
              </a:rPr>
              <a:t>Power</a:t>
            </a:r>
            <a:r>
              <a:rPr lang="en-US" sz="5000" b="1" dirty="0">
                <a:solidFill>
                  <a:srgbClr val="FF0000"/>
                </a:solidFill>
              </a:rPr>
              <a:t>." </a:t>
            </a:r>
          </a:p>
        </p:txBody>
      </p:sp>
      <p:sp>
        <p:nvSpPr>
          <p:cNvPr id="3" name="Content Placeholder 2"/>
          <p:cNvSpPr>
            <a:spLocks noGrp="1"/>
          </p:cNvSpPr>
          <p:nvPr>
            <p:ph idx="1"/>
          </p:nvPr>
        </p:nvSpPr>
        <p:spPr>
          <a:xfrm>
            <a:off x="457200" y="1143000"/>
            <a:ext cx="8229600" cy="5686425"/>
          </a:xfrm>
        </p:spPr>
        <p:txBody>
          <a:bodyPr>
            <a:normAutofit fontScale="40000" lnSpcReduction="20000"/>
          </a:bodyPr>
          <a:lstStyle/>
          <a:p>
            <a:endParaRPr lang="en-US" sz="3800" b="1" dirty="0">
              <a:solidFill>
                <a:schemeClr val="bg1"/>
              </a:solidFill>
            </a:endParaRPr>
          </a:p>
          <a:p>
            <a:r>
              <a:rPr lang="en-US" sz="4300" b="1" dirty="0" smtClean="0">
                <a:solidFill>
                  <a:schemeClr val="bg1"/>
                </a:solidFill>
              </a:rPr>
              <a:t>“This </a:t>
            </a:r>
            <a:r>
              <a:rPr lang="en-US" sz="4300" b="1" dirty="0">
                <a:solidFill>
                  <a:schemeClr val="bg1"/>
                </a:solidFill>
              </a:rPr>
              <a:t>Treatise, like The Secret Doctrine, is designed to instigate research and the power to delve and seek</a:t>
            </a:r>
            <a:r>
              <a:rPr lang="en-US" sz="4300" b="1" u="sng" dirty="0">
                <a:solidFill>
                  <a:schemeClr val="bg1"/>
                </a:solidFill>
              </a:rPr>
              <a:t>, because that process has a definite effect upon the cells of the brain and leads to a needed stimulation. </a:t>
            </a:r>
            <a:r>
              <a:rPr lang="en-US" sz="4300" b="1" dirty="0">
                <a:solidFill>
                  <a:schemeClr val="bg1"/>
                </a:solidFill>
              </a:rPr>
              <a:t>In the study of the Crosses, the true meaning of their influence will only appear as you begin to think in terms of synthesis or of the relation of the four streams of energy, flowing </a:t>
            </a:r>
            <a:r>
              <a:rPr lang="en-US" sz="4300" b="1" dirty="0" err="1">
                <a:solidFill>
                  <a:schemeClr val="bg1"/>
                </a:solidFill>
              </a:rPr>
              <a:t>unitedly</a:t>
            </a:r>
            <a:r>
              <a:rPr lang="en-US" sz="4300" b="1" dirty="0">
                <a:solidFill>
                  <a:schemeClr val="bg1"/>
                </a:solidFill>
              </a:rPr>
              <a:t> upon and through any form of divine manifestation. This is by no means an easy thing to do, for the ability to think synthetically is only just beginning to appear in the foremost minds of the race</a:t>
            </a:r>
            <a:r>
              <a:rPr lang="en-US" sz="4300" b="1" dirty="0" smtClean="0">
                <a:solidFill>
                  <a:schemeClr val="bg1"/>
                </a:solidFill>
              </a:rPr>
              <a:t>.”</a:t>
            </a:r>
          </a:p>
          <a:p>
            <a:r>
              <a:rPr lang="en-US" sz="4300" b="1" dirty="0" smtClean="0">
                <a:solidFill>
                  <a:schemeClr val="bg1"/>
                </a:solidFill>
              </a:rPr>
              <a:t>Until Clairvoyance in its higher aspect is awakened this profound </a:t>
            </a:r>
            <a:r>
              <a:rPr lang="en-US" sz="4300" b="1" dirty="0">
                <a:solidFill>
                  <a:schemeClr val="bg1"/>
                </a:solidFill>
              </a:rPr>
              <a:t>visualization </a:t>
            </a:r>
            <a:r>
              <a:rPr lang="en-US" sz="4300" b="1" dirty="0" smtClean="0">
                <a:solidFill>
                  <a:schemeClr val="bg1"/>
                </a:solidFill>
              </a:rPr>
              <a:t>DK speaks of can only be </a:t>
            </a:r>
            <a:r>
              <a:rPr lang="en-US" sz="4300" b="1" dirty="0">
                <a:solidFill>
                  <a:schemeClr val="bg1"/>
                </a:solidFill>
              </a:rPr>
              <a:t>approached by </a:t>
            </a:r>
            <a:r>
              <a:rPr lang="en-US" sz="4300" b="1" dirty="0" smtClean="0">
                <a:solidFill>
                  <a:schemeClr val="bg1"/>
                </a:solidFill>
              </a:rPr>
              <a:t>symbols such as these but an animation  can help us be released from the lower mind </a:t>
            </a:r>
            <a:r>
              <a:rPr lang="en-US" sz="4300" b="1" dirty="0">
                <a:solidFill>
                  <a:schemeClr val="bg1"/>
                </a:solidFill>
              </a:rPr>
              <a:t>and </a:t>
            </a:r>
            <a:r>
              <a:rPr lang="en-US" sz="4300" b="1" dirty="0" smtClean="0">
                <a:solidFill>
                  <a:schemeClr val="bg1"/>
                </a:solidFill>
              </a:rPr>
              <a:t>awaken </a:t>
            </a:r>
            <a:r>
              <a:rPr lang="en-US" sz="4300" b="1" dirty="0">
                <a:solidFill>
                  <a:schemeClr val="bg1"/>
                </a:solidFill>
              </a:rPr>
              <a:t>the latent imagination. </a:t>
            </a:r>
            <a:endParaRPr lang="en-US" sz="4300" b="1" dirty="0" smtClean="0">
              <a:solidFill>
                <a:schemeClr val="bg1"/>
              </a:solidFill>
            </a:endParaRPr>
          </a:p>
          <a:p>
            <a:r>
              <a:rPr lang="en-US" sz="4300" b="1" u="sng" dirty="0" smtClean="0">
                <a:solidFill>
                  <a:schemeClr val="bg1"/>
                </a:solidFill>
              </a:rPr>
              <a:t>It </a:t>
            </a:r>
            <a:r>
              <a:rPr lang="en-US" sz="4300" b="1" u="sng" dirty="0">
                <a:solidFill>
                  <a:schemeClr val="bg1"/>
                </a:solidFill>
              </a:rPr>
              <a:t>can be illustrated, and then only analytically (which ever negates synthesis) </a:t>
            </a:r>
            <a:r>
              <a:rPr lang="en-US" sz="4300" b="1" dirty="0">
                <a:solidFill>
                  <a:schemeClr val="bg1"/>
                </a:solidFill>
              </a:rPr>
              <a:t>by remarking in connection with the Mutable Cross, for instance, that the synthesis of evolution, its problem and its goal all appear in a united, whole presentation when the influences are viewed as follows:</a:t>
            </a:r>
          </a:p>
          <a:p>
            <a:r>
              <a:rPr lang="en-US" sz="4300" b="1" dirty="0">
                <a:solidFill>
                  <a:schemeClr val="bg1"/>
                </a:solidFill>
              </a:rPr>
              <a:t> </a:t>
            </a:r>
          </a:p>
          <a:p>
            <a:r>
              <a:rPr lang="en-US" sz="4300" b="1" dirty="0" smtClean="0">
                <a:solidFill>
                  <a:schemeClr val="bg1"/>
                </a:solidFill>
              </a:rPr>
              <a:t>Gemini — Sagittarius  Virgo — Pisces</a:t>
            </a:r>
            <a:endParaRPr lang="en-US" sz="4300" b="1" dirty="0">
              <a:solidFill>
                <a:schemeClr val="bg1"/>
              </a:solidFill>
            </a:endParaRPr>
          </a:p>
          <a:p>
            <a:endParaRPr lang="en-US" sz="4300" b="1" dirty="0">
              <a:solidFill>
                <a:schemeClr val="bg1"/>
              </a:solidFill>
            </a:endParaRPr>
          </a:p>
          <a:p>
            <a:r>
              <a:rPr lang="en-US" sz="4300" b="1" dirty="0">
                <a:solidFill>
                  <a:schemeClr val="bg1"/>
                </a:solidFill>
              </a:rPr>
              <a:t>This culminating radiance is the result of the focus of life, intention, and energy into a "radiant point of power." You have been told that in connection with the Mutable Cross at this time the sign Pisces is the most potent and when the work of the Mutable Cross has been accomplished, the acquiescing disciple passes onto the Fixed Cross and prepares for the tests and trials of initiation." (Esoteric Astrology 561-562</a:t>
            </a:r>
            <a:r>
              <a:rPr lang="en-US" sz="4300" b="1" dirty="0" smtClean="0">
                <a:solidFill>
                  <a:schemeClr val="bg1"/>
                </a:solidFill>
              </a:rPr>
              <a:t>) </a:t>
            </a:r>
            <a:endParaRPr lang="en-US" sz="4300" b="1" dirty="0">
              <a:solidFill>
                <a:schemeClr val="bg1"/>
              </a:solidFill>
            </a:endParaRPr>
          </a:p>
          <a:p>
            <a:endParaRPr lang="en-US" dirty="0"/>
          </a:p>
        </p:txBody>
      </p:sp>
    </p:spTree>
    <p:extLst>
      <p:ext uri="{BB962C8B-B14F-4D97-AF65-F5344CB8AC3E}">
        <p14:creationId xmlns:p14="http://schemas.microsoft.com/office/powerpoint/2010/main" val="42055468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8306" name="Picture 2" descr="C:\Users\Duane\Desktop\Morya 8 still images BL\Elphi_4_music_fin_First_Fram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9050"/>
            <a:ext cx="6934200" cy="6934200"/>
          </a:xfrm>
          <a:prstGeom prst="rect">
            <a:avLst/>
          </a:prstGeom>
          <a:noFill/>
          <a:extLst>
            <a:ext uri="{909E8E84-426E-40DD-AFC4-6F175D3DCCD1}">
              <a14:hiddenFill xmlns:a14="http://schemas.microsoft.com/office/drawing/2010/main">
                <a:solidFill>
                  <a:srgbClr val="FFFFFF"/>
                </a:solidFill>
              </a14:hiddenFill>
            </a:ext>
          </a:extLst>
        </p:spPr>
      </p:pic>
      <p:pic>
        <p:nvPicPr>
          <p:cNvPr id="100354" name="Picture 2" descr="C:\Users\Duane\Desktop\Crosses morya mutable\Elphi ba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7313" y="309563"/>
            <a:ext cx="6429375" cy="6238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73767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2642" name="Picture 2" descr="D:\Desktop\Capricorn dual vorte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8574"/>
            <a:ext cx="8743950" cy="6803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79197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20000">
              <a:srgbClr val="000040"/>
            </a:gs>
            <a:gs pos="50000">
              <a:srgbClr val="400040"/>
            </a:gs>
            <a:gs pos="75000">
              <a:srgbClr val="8F0040"/>
            </a:gs>
            <a:gs pos="89999">
              <a:srgbClr val="F27300"/>
            </a:gs>
            <a:gs pos="100000">
              <a:srgbClr val="FFBF00"/>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3352800"/>
          </a:xfrm>
        </p:spPr>
        <p:txBody>
          <a:bodyPr>
            <a:noAutofit/>
          </a:bodyPr>
          <a:lstStyle/>
          <a:p>
            <a:r>
              <a:rPr lang="en-US" sz="6000" b="1" dirty="0">
                <a:solidFill>
                  <a:srgbClr val="FF0000"/>
                </a:solidFill>
              </a:rPr>
              <a:t>Capricorn </a:t>
            </a:r>
            <a:r>
              <a:rPr lang="en-US" sz="6000" b="1" dirty="0" smtClean="0">
                <a:solidFill>
                  <a:srgbClr val="FF0000"/>
                </a:solidFill>
              </a:rPr>
              <a:t>Full Moon </a:t>
            </a:r>
            <a:br>
              <a:rPr lang="en-US" sz="6000" b="1" dirty="0" smtClean="0">
                <a:solidFill>
                  <a:srgbClr val="FF0000"/>
                </a:solidFill>
              </a:rPr>
            </a:br>
            <a:r>
              <a:rPr lang="en-US" sz="6000" b="1" dirty="0" smtClean="0">
                <a:solidFill>
                  <a:srgbClr val="FF0000"/>
                </a:solidFill>
              </a:rPr>
              <a:t>and Winter Solstice</a:t>
            </a:r>
            <a:endParaRPr lang="en-US" sz="6000" b="1" dirty="0">
              <a:solidFill>
                <a:srgbClr val="FF0000"/>
              </a:solidFill>
            </a:endParaRPr>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spTree>
    <p:extLst>
      <p:ext uri="{BB962C8B-B14F-4D97-AF65-F5344CB8AC3E}">
        <p14:creationId xmlns:p14="http://schemas.microsoft.com/office/powerpoint/2010/main" val="25702739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b="1" dirty="0" smtClean="0">
                <a:solidFill>
                  <a:schemeClr val="bg1"/>
                </a:solidFill>
              </a:rPr>
              <a:t>The Dual vortex and the 2 horns</a:t>
            </a:r>
            <a:endParaRPr lang="en-US" b="1" dirty="0">
              <a:solidFill>
                <a:schemeClr val="bg1"/>
              </a:solidFill>
            </a:endParaRPr>
          </a:p>
        </p:txBody>
      </p:sp>
      <p:sp>
        <p:nvSpPr>
          <p:cNvPr id="3" name="Content Placeholder 2"/>
          <p:cNvSpPr>
            <a:spLocks noGrp="1"/>
          </p:cNvSpPr>
          <p:nvPr>
            <p:ph idx="1"/>
          </p:nvPr>
        </p:nvSpPr>
        <p:spPr>
          <a:xfrm>
            <a:off x="457200" y="1219200"/>
            <a:ext cx="8229600" cy="5562600"/>
          </a:xfrm>
        </p:spPr>
        <p:txBody>
          <a:bodyPr>
            <a:normAutofit fontScale="47500" lnSpcReduction="20000"/>
          </a:bodyPr>
          <a:lstStyle/>
          <a:p>
            <a:r>
              <a:rPr lang="en-US" sz="3600" b="1" dirty="0">
                <a:solidFill>
                  <a:schemeClr val="bg1"/>
                </a:solidFill>
              </a:rPr>
              <a:t>The two horns mentioned here by DK are symbols of duality and esoterically relate the right and left channels of the great </a:t>
            </a:r>
            <a:r>
              <a:rPr lang="en-US" sz="3600" b="1" dirty="0" err="1">
                <a:solidFill>
                  <a:schemeClr val="bg1"/>
                </a:solidFill>
              </a:rPr>
              <a:t>Kundalini</a:t>
            </a:r>
            <a:r>
              <a:rPr lang="en-US" sz="3600" b="1" dirty="0">
                <a:solidFill>
                  <a:schemeClr val="bg1"/>
                </a:solidFill>
              </a:rPr>
              <a:t> force Ida and </a:t>
            </a:r>
            <a:r>
              <a:rPr lang="en-US" sz="3600" b="1" dirty="0" err="1">
                <a:solidFill>
                  <a:schemeClr val="bg1"/>
                </a:solidFill>
              </a:rPr>
              <a:t>Pingala</a:t>
            </a:r>
            <a:r>
              <a:rPr lang="en-US" sz="3600" b="1" dirty="0">
                <a:solidFill>
                  <a:schemeClr val="bg1"/>
                </a:solidFill>
              </a:rPr>
              <a:t>. These two force centers or channels run up and down to the right and left side of the disciple's etheric body. When both can become linked and fused there is now a free flow of energy and force from the highest levels to the lowest and the higher initiations can be taken</a:t>
            </a:r>
            <a:r>
              <a:rPr lang="en-US" sz="3600" b="1" dirty="0" smtClean="0">
                <a:solidFill>
                  <a:schemeClr val="bg1"/>
                </a:solidFill>
              </a:rPr>
              <a:t>.</a:t>
            </a:r>
          </a:p>
          <a:p>
            <a:endParaRPr lang="en-US" sz="3600" b="1" dirty="0">
              <a:solidFill>
                <a:schemeClr val="bg1"/>
              </a:solidFill>
            </a:endParaRPr>
          </a:p>
          <a:p>
            <a:r>
              <a:rPr lang="en-US" sz="3600" b="1" dirty="0">
                <a:solidFill>
                  <a:schemeClr val="bg1"/>
                </a:solidFill>
              </a:rPr>
              <a:t>This fusion is facilitated by the dynamic release of the great </a:t>
            </a:r>
            <a:r>
              <a:rPr lang="en-US" sz="3600" b="1" dirty="0" err="1">
                <a:solidFill>
                  <a:schemeClr val="bg1"/>
                </a:solidFill>
              </a:rPr>
              <a:t>Kundalini</a:t>
            </a:r>
            <a:r>
              <a:rPr lang="en-US" sz="3600" b="1" dirty="0">
                <a:solidFill>
                  <a:schemeClr val="bg1"/>
                </a:solidFill>
              </a:rPr>
              <a:t> force that begins at the 3rd initiation and climaxes at the 6th. The central channel of the </a:t>
            </a:r>
            <a:r>
              <a:rPr lang="en-US" sz="3600" b="1" dirty="0" err="1">
                <a:solidFill>
                  <a:schemeClr val="bg1"/>
                </a:solidFill>
              </a:rPr>
              <a:t>kundalini</a:t>
            </a:r>
            <a:r>
              <a:rPr lang="en-US" sz="3600" b="1" dirty="0">
                <a:solidFill>
                  <a:schemeClr val="bg1"/>
                </a:solidFill>
              </a:rPr>
              <a:t> </a:t>
            </a:r>
            <a:r>
              <a:rPr lang="en-US" sz="3600" b="1" dirty="0" smtClean="0">
                <a:solidFill>
                  <a:schemeClr val="bg1"/>
                </a:solidFill>
              </a:rPr>
              <a:t> fire</a:t>
            </a:r>
            <a:r>
              <a:rPr lang="en-US" sz="3600" b="1" dirty="0">
                <a:solidFill>
                  <a:schemeClr val="bg1"/>
                </a:solidFill>
              </a:rPr>
              <a:t>, or </a:t>
            </a:r>
            <a:r>
              <a:rPr lang="en-US" sz="3600" b="1" dirty="0" err="1">
                <a:solidFill>
                  <a:schemeClr val="bg1"/>
                </a:solidFill>
              </a:rPr>
              <a:t>sushumna</a:t>
            </a:r>
            <a:r>
              <a:rPr lang="en-US" sz="3600" b="1" dirty="0">
                <a:solidFill>
                  <a:schemeClr val="bg1"/>
                </a:solidFill>
              </a:rPr>
              <a:t>, is symbolized by the unicorn's golden horn to which DK refers. The sinuous twisting of the great serpent Fire parallels in many respects rotary, spiral-cyclic motion as it makes its ascent up the spine and out the top of the head. The unicorn's golden horn best approximates exoterically these hidden and esoteric truths. The horn is "golden" because it is only through the great 4th ray of </a:t>
            </a:r>
            <a:r>
              <a:rPr lang="en-US" sz="3600" b="1" dirty="0" err="1">
                <a:solidFill>
                  <a:schemeClr val="bg1"/>
                </a:solidFill>
              </a:rPr>
              <a:t>buddhic</a:t>
            </a:r>
            <a:r>
              <a:rPr lang="en-US" sz="3600" b="1" dirty="0">
                <a:solidFill>
                  <a:schemeClr val="bg1"/>
                </a:solidFill>
              </a:rPr>
              <a:t>-love that this whole process can proceed with any degree of safety and according to occult law. The </a:t>
            </a:r>
            <a:r>
              <a:rPr lang="en-US" sz="3600" b="1" dirty="0" err="1">
                <a:solidFill>
                  <a:schemeClr val="bg1"/>
                </a:solidFill>
              </a:rPr>
              <a:t>buddhic</a:t>
            </a:r>
            <a:r>
              <a:rPr lang="en-US" sz="3600" b="1" dirty="0">
                <a:solidFill>
                  <a:schemeClr val="bg1"/>
                </a:solidFill>
              </a:rPr>
              <a:t> plane and the 4th ray occupy the position of divine mediators between spirit and matter.</a:t>
            </a:r>
          </a:p>
          <a:p>
            <a:endParaRPr lang="en-US" sz="3600" b="1" dirty="0">
              <a:solidFill>
                <a:schemeClr val="bg1"/>
              </a:solidFill>
            </a:endParaRPr>
          </a:p>
          <a:p>
            <a:r>
              <a:rPr lang="en-US" sz="3600" b="1" dirty="0">
                <a:solidFill>
                  <a:schemeClr val="bg1"/>
                </a:solidFill>
              </a:rPr>
              <a:t>We are told by DK that the 7th ray works through the base center in average humanity, through the 1st ray in advanced disciples, and </a:t>
            </a:r>
            <a:r>
              <a:rPr lang="en-US" sz="3600" b="1" dirty="0" smtClean="0">
                <a:solidFill>
                  <a:schemeClr val="bg1"/>
                </a:solidFill>
              </a:rPr>
              <a:t>the </a:t>
            </a:r>
            <a:r>
              <a:rPr lang="en-US" sz="3600" b="1" dirty="0">
                <a:solidFill>
                  <a:schemeClr val="bg1"/>
                </a:solidFill>
              </a:rPr>
              <a:t>4th ray through the base of the spine in advanced initiates. This is also the basis of the great enunciation by the Christ "that no man goes to the Father (Spirit), but by way of the Son/Sun." </a:t>
            </a:r>
            <a:r>
              <a:rPr lang="en-US" sz="3600" b="1" dirty="0" smtClean="0">
                <a:solidFill>
                  <a:schemeClr val="bg1"/>
                </a:solidFill>
              </a:rPr>
              <a:t>It is Mercury</a:t>
            </a:r>
            <a:r>
              <a:rPr lang="en-US" sz="3600" b="1" dirty="0">
                <a:solidFill>
                  <a:schemeClr val="bg1"/>
                </a:solidFill>
              </a:rPr>
              <a:t>, </a:t>
            </a:r>
            <a:r>
              <a:rPr lang="en-US" sz="3600" b="1" dirty="0" smtClean="0">
                <a:solidFill>
                  <a:schemeClr val="bg1"/>
                </a:solidFill>
              </a:rPr>
              <a:t>which transmits this great </a:t>
            </a:r>
            <a:r>
              <a:rPr lang="en-US" sz="3600" b="1" dirty="0">
                <a:solidFill>
                  <a:schemeClr val="bg1"/>
                </a:solidFill>
              </a:rPr>
              <a:t>4th </a:t>
            </a:r>
            <a:r>
              <a:rPr lang="en-US" sz="3600" b="1" dirty="0" smtClean="0">
                <a:solidFill>
                  <a:schemeClr val="bg1"/>
                </a:solidFill>
              </a:rPr>
              <a:t>ray to humanity.</a:t>
            </a:r>
            <a:endParaRPr lang="en-US" sz="3600" b="1" dirty="0">
              <a:solidFill>
                <a:schemeClr val="bg1"/>
              </a:solidFill>
            </a:endParaRPr>
          </a:p>
          <a:p>
            <a:endParaRPr lang="en-US" dirty="0"/>
          </a:p>
        </p:txBody>
      </p:sp>
    </p:spTree>
    <p:extLst>
      <p:ext uri="{BB962C8B-B14F-4D97-AF65-F5344CB8AC3E}">
        <p14:creationId xmlns:p14="http://schemas.microsoft.com/office/powerpoint/2010/main" val="33036008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descr="D:\Desktop\Aries MF LAST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657225"/>
            <a:ext cx="10515600" cy="817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85127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Mountain Top of Initiation</a:t>
            </a:r>
            <a:endParaRPr lang="en-US" b="1" dirty="0">
              <a:solidFill>
                <a:schemeClr val="bg1"/>
              </a:solidFill>
            </a:endParaRPr>
          </a:p>
        </p:txBody>
      </p:sp>
      <p:sp>
        <p:nvSpPr>
          <p:cNvPr id="3" name="Content Placeholder 2"/>
          <p:cNvSpPr>
            <a:spLocks noGrp="1"/>
          </p:cNvSpPr>
          <p:nvPr>
            <p:ph idx="1"/>
          </p:nvPr>
        </p:nvSpPr>
        <p:spPr>
          <a:xfrm>
            <a:off x="457200" y="1219200"/>
            <a:ext cx="8229600" cy="5562600"/>
          </a:xfrm>
        </p:spPr>
        <p:txBody>
          <a:bodyPr>
            <a:normAutofit fontScale="70000" lnSpcReduction="20000"/>
          </a:bodyPr>
          <a:lstStyle/>
          <a:p>
            <a:endParaRPr lang="en-US" sz="3400" b="1" dirty="0">
              <a:solidFill>
                <a:schemeClr val="bg1"/>
              </a:solidFill>
            </a:endParaRPr>
          </a:p>
          <a:p>
            <a:r>
              <a:rPr lang="en-US" sz="3400" b="1" dirty="0">
                <a:solidFill>
                  <a:schemeClr val="bg1"/>
                </a:solidFill>
              </a:rPr>
              <a:t>What is the mountain top of initiation so frequently referred to in esoteric literature but another symbol of the vortex-cone that each disciple must create in the meditative state in its different stages to reach perfection? What is the long horn of the unicorn but a symbol of rotary spiral-cyclic motion that climaxes in a searing point of piercing Will -- an inner trumpet out of the throat of which issues forth the sounds of God's hidden Purpose and Will, not language as we understand it, but pure first </a:t>
            </a:r>
            <a:r>
              <a:rPr lang="en-US" sz="3400" b="1" dirty="0" err="1">
                <a:solidFill>
                  <a:schemeClr val="bg1"/>
                </a:solidFill>
              </a:rPr>
              <a:t>subplane</a:t>
            </a:r>
            <a:r>
              <a:rPr lang="en-US" sz="3400" b="1" dirty="0">
                <a:solidFill>
                  <a:schemeClr val="bg1"/>
                </a:solidFill>
              </a:rPr>
              <a:t> </a:t>
            </a:r>
            <a:r>
              <a:rPr lang="en-US" sz="3400" b="1" dirty="0" err="1">
                <a:solidFill>
                  <a:schemeClr val="bg1"/>
                </a:solidFill>
              </a:rPr>
              <a:t>devic</a:t>
            </a:r>
            <a:r>
              <a:rPr lang="en-US" sz="3400" b="1" dirty="0">
                <a:solidFill>
                  <a:schemeClr val="bg1"/>
                </a:solidFill>
              </a:rPr>
              <a:t> </a:t>
            </a:r>
            <a:r>
              <a:rPr lang="en-US" sz="3400" b="1" dirty="0" smtClean="0">
                <a:solidFill>
                  <a:schemeClr val="bg1"/>
                </a:solidFill>
              </a:rPr>
              <a:t>fire</a:t>
            </a:r>
            <a:r>
              <a:rPr lang="en-US" sz="3400" b="1" dirty="0">
                <a:solidFill>
                  <a:schemeClr val="bg1"/>
                </a:solidFill>
              </a:rPr>
              <a:t>.</a:t>
            </a:r>
            <a:r>
              <a:rPr lang="en-US" sz="3400" b="1" dirty="0" smtClean="0">
                <a:solidFill>
                  <a:schemeClr val="bg1"/>
                </a:solidFill>
              </a:rPr>
              <a:t> </a:t>
            </a:r>
          </a:p>
          <a:p>
            <a:endParaRPr lang="en-US" sz="3400" b="1" dirty="0" smtClean="0">
              <a:solidFill>
                <a:schemeClr val="bg1"/>
              </a:solidFill>
            </a:endParaRPr>
          </a:p>
          <a:p>
            <a:r>
              <a:rPr lang="en-US" sz="3400" b="1" dirty="0" smtClean="0">
                <a:solidFill>
                  <a:schemeClr val="bg1"/>
                </a:solidFill>
              </a:rPr>
              <a:t>What </a:t>
            </a:r>
            <a:r>
              <a:rPr lang="en-US" sz="3400" b="1" dirty="0">
                <a:solidFill>
                  <a:schemeClr val="bg1"/>
                </a:solidFill>
              </a:rPr>
              <a:t>distinguishes the new A</a:t>
            </a:r>
            <a:r>
              <a:rPr lang="en-US" sz="3400" b="1" dirty="0" smtClean="0">
                <a:solidFill>
                  <a:schemeClr val="bg1"/>
                </a:solidFill>
              </a:rPr>
              <a:t>gni </a:t>
            </a:r>
            <a:r>
              <a:rPr lang="en-US" sz="3400" b="1" dirty="0">
                <a:solidFill>
                  <a:schemeClr val="bg1"/>
                </a:solidFill>
              </a:rPr>
              <a:t>Y</a:t>
            </a:r>
            <a:r>
              <a:rPr lang="en-US" sz="3400" b="1" dirty="0" smtClean="0">
                <a:solidFill>
                  <a:schemeClr val="bg1"/>
                </a:solidFill>
              </a:rPr>
              <a:t>oga </a:t>
            </a:r>
            <a:r>
              <a:rPr lang="en-US" sz="3400" b="1" dirty="0">
                <a:solidFill>
                  <a:schemeClr val="bg1"/>
                </a:solidFill>
              </a:rPr>
              <a:t>teachings from all past work? The revelation that at the heart of each occult organism, chakra or force center, whether cosmic, systemic, or planetary, all are connected and fused by that point of </a:t>
            </a:r>
            <a:r>
              <a:rPr lang="en-US" sz="3400" b="1" dirty="0" smtClean="0">
                <a:solidFill>
                  <a:schemeClr val="bg1"/>
                </a:solidFill>
              </a:rPr>
              <a:t>Divine Will. </a:t>
            </a:r>
            <a:r>
              <a:rPr lang="en-US" sz="3400" b="1" dirty="0">
                <a:solidFill>
                  <a:schemeClr val="bg1"/>
                </a:solidFill>
              </a:rPr>
              <a:t>It is this identification that brings all diverse principles and laws into one synthetic whole.</a:t>
            </a:r>
          </a:p>
          <a:p>
            <a:endParaRPr lang="en-US" dirty="0"/>
          </a:p>
        </p:txBody>
      </p:sp>
    </p:spTree>
    <p:extLst>
      <p:ext uri="{BB962C8B-B14F-4D97-AF65-F5344CB8AC3E}">
        <p14:creationId xmlns:p14="http://schemas.microsoft.com/office/powerpoint/2010/main" val="6955356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20000">
              <a:srgbClr val="000040"/>
            </a:gs>
            <a:gs pos="50000">
              <a:srgbClr val="400040"/>
            </a:gs>
            <a:gs pos="75000">
              <a:srgbClr val="8F0040"/>
            </a:gs>
            <a:gs pos="89999">
              <a:srgbClr val="F27300"/>
            </a:gs>
            <a:gs pos="100000">
              <a:srgbClr val="FFBF00"/>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solidFill>
                  <a:schemeClr val="bg1"/>
                </a:solidFill>
              </a:rPr>
              <a:t>Human and Deva Evolution</a:t>
            </a:r>
            <a:endParaRPr lang="en-US" sz="4800" b="1" dirty="0">
              <a:solidFill>
                <a:schemeClr val="bg1"/>
              </a:solidFill>
            </a:endParaRPr>
          </a:p>
        </p:txBody>
      </p:sp>
      <p:sp>
        <p:nvSpPr>
          <p:cNvPr id="3" name="Content Placeholder 2"/>
          <p:cNvSpPr>
            <a:spLocks noGrp="1"/>
          </p:cNvSpPr>
          <p:nvPr>
            <p:ph idx="1"/>
          </p:nvPr>
        </p:nvSpPr>
        <p:spPr>
          <a:xfrm>
            <a:off x="457200" y="1219200"/>
            <a:ext cx="8229600" cy="4906963"/>
          </a:xfrm>
        </p:spPr>
        <p:txBody>
          <a:bodyPr>
            <a:normAutofit lnSpcReduction="10000"/>
          </a:bodyPr>
          <a:lstStyle/>
          <a:p>
            <a:endParaRPr lang="en-US" b="1" dirty="0" smtClean="0">
              <a:solidFill>
                <a:schemeClr val="bg1"/>
              </a:solidFill>
            </a:endParaRPr>
          </a:p>
          <a:p>
            <a:r>
              <a:rPr lang="en-US" b="1" dirty="0" smtClean="0">
                <a:solidFill>
                  <a:schemeClr val="bg1"/>
                </a:solidFill>
              </a:rPr>
              <a:t> “In </a:t>
            </a:r>
            <a:r>
              <a:rPr lang="en-US" b="1" dirty="0">
                <a:solidFill>
                  <a:schemeClr val="bg1"/>
                </a:solidFill>
              </a:rPr>
              <a:t>the present system, the second, there are two dominant evolutions, the human and the deva; there are—as earlier stated—sixty thousand million human monads.  Add to this the feminine evolution of the devas, consisting of 140 thousand million, and you have the necessary two hundred thousand million.  This elucidates my statement anent this being a feminine system</a:t>
            </a:r>
            <a:r>
              <a:rPr lang="en-US" b="1" dirty="0" smtClean="0">
                <a:solidFill>
                  <a:schemeClr val="bg1"/>
                </a:solidFill>
              </a:rPr>
              <a:t>.” (EH 110)</a:t>
            </a:r>
            <a:endParaRPr lang="en-US" b="1" dirty="0">
              <a:solidFill>
                <a:schemeClr val="bg1"/>
              </a:solidFill>
            </a:endParaRPr>
          </a:p>
        </p:txBody>
      </p:sp>
    </p:spTree>
    <p:extLst>
      <p:ext uri="{BB962C8B-B14F-4D97-AF65-F5344CB8AC3E}">
        <p14:creationId xmlns:p14="http://schemas.microsoft.com/office/powerpoint/2010/main" val="38117148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descr="D:\Desktop\Cap 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77" y="9525"/>
            <a:ext cx="9177252" cy="6848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18018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2021</Words>
  <Application>Microsoft Office PowerPoint</Application>
  <PresentationFormat>On-screen Show (4:3)</PresentationFormat>
  <Paragraphs>108</Paragraphs>
  <Slides>26</Slides>
  <Notes>17</Notes>
  <HiddenSlides>0</HiddenSlides>
  <MMClips>0</MMClips>
  <ScaleCrop>false</ScaleCrop>
  <HeadingPairs>
    <vt:vector size="4" baseType="variant">
      <vt:variant>
        <vt:lpstr>Theme</vt:lpstr>
      </vt:variant>
      <vt:variant>
        <vt:i4>3</vt:i4>
      </vt:variant>
      <vt:variant>
        <vt:lpstr>Slide Titles</vt:lpstr>
      </vt:variant>
      <vt:variant>
        <vt:i4>26</vt:i4>
      </vt:variant>
    </vt:vector>
  </HeadingPairs>
  <TitlesOfParts>
    <vt:vector size="29" baseType="lpstr">
      <vt:lpstr>Office Theme</vt:lpstr>
      <vt:lpstr>1_Office Theme</vt:lpstr>
      <vt:lpstr>2_Office Theme</vt:lpstr>
      <vt:lpstr>PowerPoint Presentation</vt:lpstr>
      <vt:lpstr>The Master’s ashram is not on the mental plane. </vt:lpstr>
      <vt:lpstr>PowerPoint Presentation</vt:lpstr>
      <vt:lpstr>Capricorn Full Moon  and Winter Solstice</vt:lpstr>
      <vt:lpstr>The Dual vortex and the 2 horns</vt:lpstr>
      <vt:lpstr>PowerPoint Presentation</vt:lpstr>
      <vt:lpstr>Mountain Top of Initiation</vt:lpstr>
      <vt:lpstr>Human and Deva Evolution</vt:lpstr>
      <vt:lpstr>PowerPoint Presentation</vt:lpstr>
      <vt:lpstr>PowerPoint Presentation</vt:lpstr>
      <vt:lpstr>Saturn’s bridge between the  old and the new</vt:lpstr>
      <vt:lpstr>Saturn and the first 5 initiations</vt:lpstr>
      <vt:lpstr>  The 3  Astrological Crosses</vt:lpstr>
      <vt:lpstr>Teachings on the Astrological Crosses will require a whole new sensitivity. </vt:lpstr>
      <vt:lpstr>The 3 Astrological Crosses</vt:lpstr>
      <vt:lpstr>PowerPoint Presentation</vt:lpstr>
      <vt:lpstr>PowerPoint Presentation</vt:lpstr>
      <vt:lpstr>Rays and Planes as rotating spheres</vt:lpstr>
      <vt:lpstr>PowerPoint Presentation</vt:lpstr>
      <vt:lpstr>PowerPoint Presentation</vt:lpstr>
      <vt:lpstr>PowerPoint Presentation</vt:lpstr>
      <vt:lpstr>Triangles are in a state of constant  change and circulation. </vt:lpstr>
      <vt:lpstr>PowerPoint Presentation</vt:lpstr>
      <vt:lpstr>PowerPoint Presentation</vt:lpstr>
      <vt:lpstr>“Radiant Point of Power."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Carpenter</dc:creator>
  <cp:lastModifiedBy>Duane Carpenter</cp:lastModifiedBy>
  <cp:revision>2</cp:revision>
  <dcterms:created xsi:type="dcterms:W3CDTF">2018-12-23T02:52:23Z</dcterms:created>
  <dcterms:modified xsi:type="dcterms:W3CDTF">2018-12-23T02:54:41Z</dcterms:modified>
</cp:coreProperties>
</file>