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58" r:id="rId4"/>
    <p:sldId id="260" r:id="rId5"/>
    <p:sldId id="261" r:id="rId6"/>
    <p:sldId id="263" r:id="rId7"/>
    <p:sldId id="264" r:id="rId8"/>
    <p:sldId id="265" r:id="rId9"/>
    <p:sldId id="266"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B0FAD-92E8-4EB0-84DD-C5AC25204F5A}" type="datetimeFigureOut">
              <a:rPr lang="en-US" smtClean="0"/>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8A65E-220D-490E-ABAD-AAE24BF9DCBA}" type="slidenum">
              <a:rPr lang="en-US" smtClean="0"/>
              <a:t>‹#›</a:t>
            </a:fld>
            <a:endParaRPr lang="en-US"/>
          </a:p>
        </p:txBody>
      </p:sp>
    </p:spTree>
    <p:extLst>
      <p:ext uri="{BB962C8B-B14F-4D97-AF65-F5344CB8AC3E}">
        <p14:creationId xmlns:p14="http://schemas.microsoft.com/office/powerpoint/2010/main" val="180584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5683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607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Pisces needs to be positive and </a:t>
            </a:r>
            <a:r>
              <a:rPr lang="en-US" dirty="0" err="1" smtClean="0"/>
              <a:t>virgo</a:t>
            </a:r>
            <a:r>
              <a:rPr lang="en-US" dirty="0" smtClean="0"/>
              <a:t>  Cross</a:t>
            </a:r>
            <a:r>
              <a:rPr lang="en-US" baseline="0" dirty="0" smtClean="0"/>
              <a:t> section electrically to one more spherically</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2546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Wells up </a:t>
            </a:r>
            <a:r>
              <a:rPr lang="en-US" smtClean="0"/>
              <a:t>we reviewed </a:t>
            </a:r>
            <a:r>
              <a:rPr lang="en-US" dirty="0" smtClean="0"/>
              <a:t>not big bank</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9881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Cutting in at right angles  creates 4 Quadrants   or the equal armed cross.  This is in the background show vortex </a:t>
            </a:r>
            <a:r>
              <a:rPr lang="en-US" smtClean="0"/>
              <a:t>DS link</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0923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3120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Closer look at sphere based on 7</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6379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Based on 7 and 5  cycles Much</a:t>
            </a:r>
            <a:r>
              <a:rPr lang="en-US" b="1" baseline="0" dirty="0" smtClean="0"/>
              <a:t> </a:t>
            </a:r>
            <a:r>
              <a:rPr lang="en-US" b="1" dirty="0" smtClean="0"/>
              <a:t>that we have presented can be summarized in this one animation</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8770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shape of universe but a photon???  REDUE</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1684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right and left </a:t>
            </a:r>
            <a:r>
              <a:rPr lang="en-US" dirty="0" err="1" smtClean="0"/>
              <a:t>pos</a:t>
            </a:r>
            <a:r>
              <a:rPr lang="en-US" dirty="0" smtClean="0"/>
              <a:t> and </a:t>
            </a:r>
            <a:r>
              <a:rPr lang="en-US" dirty="0" err="1" smtClean="0"/>
              <a:t>negaitve</a:t>
            </a:r>
            <a:r>
              <a:rPr lang="en-US" dirty="0" smtClean="0"/>
              <a:t> </a:t>
            </a:r>
            <a:r>
              <a:rPr lang="en-US" dirty="0" err="1" smtClean="0"/>
              <a:t>additon</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2079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9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95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3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58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497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55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3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794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268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57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17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487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4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7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69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34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17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6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98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45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31789-794F-4DC6-BFD2-6B61F69B482D}" type="datetimeFigureOut">
              <a:rPr lang="en-US" smtClean="0">
                <a:solidFill>
                  <a:prstClr val="black">
                    <a:tint val="75000"/>
                  </a:prstClr>
                </a:solidFill>
              </a:rPr>
              <a:pPr/>
              <a:t>1/28/2019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8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146" name="Picture 2" descr="D:\Desktop\Morya 11 BL starting s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73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Duane\Desktop\Charts key\2 ch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5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58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1378" name="Picture 2" descr="D:\Morya 6\Ephi_no_sound_bar_First_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905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1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8306" name="Picture 2" descr="C:\Users\Duane\Desktop\Morya 8 still images BL\Elphi_4_music_fin_First_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
            <a:ext cx="69342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Duane\Desktop\Crosses morya mutable\Elphi b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309563"/>
            <a:ext cx="6429375"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66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3906" name="Picture 2" descr="D:\Morya 5 videos\LW torus 4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7450531" cy="599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68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5474" name="Picture 2" descr="C:\Users\Duane\Desktop\Animated_crosses_First_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72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The </a:t>
            </a:r>
            <a:r>
              <a:rPr lang="en-US" b="1" dirty="0" smtClean="0">
                <a:solidFill>
                  <a:schemeClr val="bg1"/>
                </a:solidFill>
              </a:rPr>
              <a:t>Sphere </a:t>
            </a:r>
            <a:r>
              <a:rPr lang="en-US" b="1" dirty="0">
                <a:solidFill>
                  <a:schemeClr val="bg1"/>
                </a:solidFill>
              </a:rPr>
              <a:t>at the </a:t>
            </a:r>
            <a:r>
              <a:rPr lang="en-US" b="1" dirty="0" smtClean="0">
                <a:solidFill>
                  <a:schemeClr val="bg1"/>
                </a:solidFill>
              </a:rPr>
              <a:t>Summit </a:t>
            </a:r>
            <a:endParaRPr lang="en-US" b="1" dirty="0">
              <a:solidFill>
                <a:schemeClr val="bg1"/>
              </a:solidFill>
            </a:endParaRPr>
          </a:p>
        </p:txBody>
      </p:sp>
      <p:sp>
        <p:nvSpPr>
          <p:cNvPr id="3" name="Content Placeholder 2"/>
          <p:cNvSpPr>
            <a:spLocks noGrp="1"/>
          </p:cNvSpPr>
          <p:nvPr>
            <p:ph idx="1"/>
          </p:nvPr>
        </p:nvSpPr>
        <p:spPr>
          <a:xfrm>
            <a:off x="457200" y="1219200"/>
            <a:ext cx="8229600" cy="5105400"/>
          </a:xfrm>
        </p:spPr>
        <p:txBody>
          <a:bodyPr>
            <a:normAutofit fontScale="47500" lnSpcReduction="20000"/>
          </a:bodyPr>
          <a:lstStyle/>
          <a:p>
            <a:endParaRPr lang="en-US" dirty="0">
              <a:solidFill>
                <a:schemeClr val="bg1"/>
              </a:solidFill>
            </a:endParaRPr>
          </a:p>
          <a:p>
            <a:r>
              <a:rPr lang="en-US" b="1" dirty="0" smtClean="0">
                <a:solidFill>
                  <a:schemeClr val="bg1"/>
                </a:solidFill>
              </a:rPr>
              <a:t>In </a:t>
            </a:r>
            <a:r>
              <a:rPr lang="en-US" b="1" dirty="0">
                <a:solidFill>
                  <a:schemeClr val="bg1"/>
                </a:solidFill>
              </a:rPr>
              <a:t>our last series of instructions I summed up or </a:t>
            </a:r>
            <a:r>
              <a:rPr lang="en-US" b="1" dirty="0" err="1">
                <a:solidFill>
                  <a:schemeClr val="bg1"/>
                </a:solidFill>
              </a:rPr>
              <a:t>summarised</a:t>
            </a:r>
            <a:r>
              <a:rPr lang="en-US" b="1" dirty="0">
                <a:solidFill>
                  <a:schemeClr val="bg1"/>
                </a:solidFill>
              </a:rPr>
              <a:t> all the meditations (seven in number) which I have given to the group. I tried to show you the sequence of critical points in the life of the man in training for initiation. The last of these meditations was called The Cross as the Expression of the </a:t>
            </a:r>
            <a:r>
              <a:rPr lang="en-US" b="1" u="sng" dirty="0">
                <a:solidFill>
                  <a:schemeClr val="bg1"/>
                </a:solidFill>
              </a:rPr>
              <a:t>Vertical and the Horizontal Life</a:t>
            </a:r>
            <a:r>
              <a:rPr lang="en-US" b="1" dirty="0">
                <a:solidFill>
                  <a:schemeClr val="bg1"/>
                </a:solidFill>
              </a:rPr>
              <a:t>. This was portrayed by the two crosses</a:t>
            </a:r>
            <a:r>
              <a:rPr lang="en-US" b="1" dirty="0" smtClean="0">
                <a:solidFill>
                  <a:schemeClr val="bg1"/>
                </a:solidFill>
              </a:rPr>
              <a:t>:</a:t>
            </a:r>
          </a:p>
          <a:p>
            <a:endParaRPr lang="en-US" b="1" dirty="0">
              <a:solidFill>
                <a:schemeClr val="bg1"/>
              </a:solidFill>
            </a:endParaRPr>
          </a:p>
          <a:p>
            <a:r>
              <a:rPr lang="en-US" b="1" dirty="0">
                <a:solidFill>
                  <a:schemeClr val="bg1"/>
                </a:solidFill>
              </a:rPr>
              <a:t>You will notice also, in this symbol, that the secondary point of focus appears where all the lines meet and cross each other. This point represents the disciple's personality, into which the higher radiance must pour and from which spiritual energy reaches out on all sides.</a:t>
            </a:r>
          </a:p>
          <a:p>
            <a:endParaRPr lang="en-US" b="1" dirty="0" smtClean="0">
              <a:solidFill>
                <a:schemeClr val="bg1"/>
              </a:solidFill>
            </a:endParaRPr>
          </a:p>
          <a:p>
            <a:r>
              <a:rPr lang="en-US" b="1" dirty="0" smtClean="0">
                <a:solidFill>
                  <a:schemeClr val="bg1"/>
                </a:solidFill>
              </a:rPr>
              <a:t>3</a:t>
            </a:r>
            <a:r>
              <a:rPr lang="en-US" b="1" dirty="0">
                <a:solidFill>
                  <a:schemeClr val="bg1"/>
                </a:solidFill>
              </a:rPr>
              <a:t>. The long limb of the triple cross </a:t>
            </a:r>
            <a:r>
              <a:rPr lang="en-US" b="1" dirty="0" err="1">
                <a:solidFill>
                  <a:schemeClr val="bg1"/>
                </a:solidFill>
              </a:rPr>
              <a:t>symbolises</a:t>
            </a:r>
            <a:r>
              <a:rPr lang="en-US" b="1" dirty="0">
                <a:solidFill>
                  <a:schemeClr val="bg1"/>
                </a:solidFill>
              </a:rPr>
              <a:t> to the disciple that he must go down into the very depths of human life in order to prepare the masses for the reappearance of the Christ and for the </a:t>
            </a:r>
            <a:r>
              <a:rPr lang="en-US" b="1" dirty="0" err="1">
                <a:solidFill>
                  <a:schemeClr val="bg1"/>
                </a:solidFill>
              </a:rPr>
              <a:t>externalisation</a:t>
            </a:r>
            <a:r>
              <a:rPr lang="en-US" b="1" dirty="0">
                <a:solidFill>
                  <a:schemeClr val="bg1"/>
                </a:solidFill>
              </a:rPr>
              <a:t> of the Hierarchy.</a:t>
            </a:r>
          </a:p>
          <a:p>
            <a:endParaRPr lang="en-US" b="1" dirty="0">
              <a:solidFill>
                <a:schemeClr val="bg1"/>
              </a:solidFill>
            </a:endParaRPr>
          </a:p>
          <a:p>
            <a:r>
              <a:rPr lang="en-US" b="1" dirty="0">
                <a:solidFill>
                  <a:schemeClr val="bg1"/>
                </a:solidFill>
              </a:rPr>
              <a:t>4. The sphere at the summit of the cross portrays the "place of the disciple's consciousness." His life of reflection, of constant awareness, and the steady focus of his attention is higher than the vertical life of the aspirant, than his horizontal life of service, and indicates the measure of his conscious activity in the Ashram. Forget not that an Ashram in the Hierarchy is on a higher plane than that of the soul</a:t>
            </a:r>
            <a:r>
              <a:rPr lang="en-US" b="1" dirty="0" smtClean="0">
                <a:solidFill>
                  <a:schemeClr val="bg1"/>
                </a:solidFill>
              </a:rPr>
              <a:t>. (DINA 2 193</a:t>
            </a:r>
            <a:endParaRPr lang="en-US" b="1" dirty="0">
              <a:solidFill>
                <a:schemeClr val="bg1"/>
              </a:solidFill>
            </a:endParaRPr>
          </a:p>
        </p:txBody>
      </p:sp>
    </p:spTree>
    <p:extLst>
      <p:ext uri="{BB962C8B-B14F-4D97-AF65-F5344CB8AC3E}">
        <p14:creationId xmlns:p14="http://schemas.microsoft.com/office/powerpoint/2010/main" val="249310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D:\Desktop\cross 777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49"/>
            <a:ext cx="4114800" cy="669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74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D:\Desktop\cross 12 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28600"/>
            <a:ext cx="2636838" cy="65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55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1074" name="Picture 2" descr="D:\Desktop\Rotating sphere 7 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966"/>
            <a:ext cx="5940553" cy="611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19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D:\Duane\Desktop\Morya Zoom Master files\Images Morya\Crosses maharajis 4\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690563"/>
            <a:ext cx="7096125"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16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243</Words>
  <Application>Microsoft Office PowerPoint</Application>
  <PresentationFormat>On-screen Show (4:3)</PresentationFormat>
  <Paragraphs>26</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2_Office Theme</vt:lpstr>
      <vt:lpstr>PowerPoint Presentation</vt:lpstr>
      <vt:lpstr>PowerPoint Presentation</vt:lpstr>
      <vt:lpstr>PowerPoint Presentation</vt:lpstr>
      <vt:lpstr>PowerPoint Presentation</vt:lpstr>
      <vt:lpstr>The Sphere at the Summit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Carpenter</dc:creator>
  <cp:lastModifiedBy>Duane Carpenter</cp:lastModifiedBy>
  <cp:revision>1</cp:revision>
  <dcterms:created xsi:type="dcterms:W3CDTF">2019-01-28T17:36:44Z</dcterms:created>
  <dcterms:modified xsi:type="dcterms:W3CDTF">2019-01-28T17:38:01Z</dcterms:modified>
</cp:coreProperties>
</file>