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8" r:id="rId3"/>
    <p:sldId id="259" r:id="rId4"/>
    <p:sldId id="260" r:id="rId5"/>
    <p:sldId id="261" r:id="rId6"/>
    <p:sldId id="262" r:id="rId7"/>
    <p:sldId id="265" r:id="rId8"/>
    <p:sldId id="266" r:id="rId9"/>
    <p:sldId id="294" r:id="rId10"/>
    <p:sldId id="267" r:id="rId11"/>
    <p:sldId id="268" r:id="rId12"/>
    <p:sldId id="269" r:id="rId13"/>
    <p:sldId id="271" r:id="rId14"/>
    <p:sldId id="272" r:id="rId15"/>
    <p:sldId id="273" r:id="rId16"/>
    <p:sldId id="275" r:id="rId17"/>
    <p:sldId id="277"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42" autoAdjust="0"/>
  </p:normalViewPr>
  <p:slideViewPr>
    <p:cSldViewPr>
      <p:cViewPr varScale="1">
        <p:scale>
          <a:sx n="111" d="100"/>
          <a:sy n="111" d="100"/>
        </p:scale>
        <p:origin x="-161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1A0A81-7EA6-478C-AAA2-A8A325F50AFA}" type="datetimeFigureOut">
              <a:rPr lang="en-US" smtClean="0"/>
              <a:t>2/25/2019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73CC4-5172-4E29-8BBC-94A5A3C2118D}" type="slidenum">
              <a:rPr lang="en-US" smtClean="0"/>
              <a:t>‹#›</a:t>
            </a:fld>
            <a:endParaRPr lang="en-US"/>
          </a:p>
        </p:txBody>
      </p:sp>
    </p:spTree>
    <p:extLst>
      <p:ext uri="{BB962C8B-B14F-4D97-AF65-F5344CB8AC3E}">
        <p14:creationId xmlns:p14="http://schemas.microsoft.com/office/powerpoint/2010/main" val="130769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Quick note on the opening symbol. Why we have a rather fierce representative at the gate of initiation,  female warrior , Yogini, 1st ray </a:t>
            </a:r>
            <a:r>
              <a:rPr lang="en-US" b="1" dirty="0" err="1" smtClean="0"/>
              <a:t>Maha</a:t>
            </a:r>
            <a:r>
              <a:rPr lang="en-US" b="1" dirty="0" smtClean="0"/>
              <a:t> Deva.  Symbolically she stands at the gate and slays all glamor and illusion that might try to enter into the Ashram  with her sword of power and justice.  (As we shall explore there is a masculine side to feminine energy and a feminine side to every Masculine.</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0895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Kundalini</a:t>
            </a:r>
            <a:r>
              <a:rPr lang="en-US" b="1" dirty="0" smtClean="0"/>
              <a:t>  base of the spine top of the Head connection.           Looks like in a more three dimensional image.  Remember infinite geometric shapes. DK pointed out at end of incarnation</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07788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Why  a future astrology and new branch of psychology because it appeals to the intuition and not just the lower mind.   (My astrology charts circular)  Walter Pullen  3-d charts showcased</a:t>
            </a:r>
          </a:p>
          <a:p>
            <a:r>
              <a:rPr lang="en-US" b="1" dirty="0" smtClean="0"/>
              <a:t>                     Not</a:t>
            </a:r>
            <a:r>
              <a:rPr lang="en-US" b="1" baseline="0" dirty="0" smtClean="0"/>
              <a:t> with astrology here so much as triangles which are activated by astrological influences</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909423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4</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91509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 –Mind to higher mind   -------Astral to </a:t>
            </a:r>
            <a:r>
              <a:rPr lang="en-US" b="1" dirty="0" err="1" smtClean="0"/>
              <a:t>buddhic</a:t>
            </a:r>
            <a:r>
              <a:rPr lang="en-US" b="1" baseline="0" dirty="0" smtClean="0"/>
              <a:t>  </a:t>
            </a:r>
            <a:r>
              <a:rPr lang="en-US" b="1" baseline="0" dirty="0" err="1" smtClean="0"/>
              <a:t>Atlantian</a:t>
            </a:r>
            <a:r>
              <a:rPr lang="en-US" b="1" baseline="0" dirty="0" smtClean="0"/>
              <a:t> and Aryan          Find balance</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57227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Male dominated  Ring of Power  Why so mental two approaches  Find balance </a:t>
            </a:r>
            <a:endParaRPr lang="en-US" sz="1400"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1913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Belief </a:t>
            </a:r>
            <a:r>
              <a:rPr lang="en-US" b="1" dirty="0" err="1" smtClean="0"/>
              <a:t>vs</a:t>
            </a:r>
            <a:r>
              <a:rPr lang="en-US" b="1" dirty="0" smtClean="0"/>
              <a:t> intension Use both</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71036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Mental clarity emotional stability.</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057214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Old </a:t>
            </a:r>
            <a:r>
              <a:rPr lang="en-US" b="1" dirty="0" err="1" smtClean="0"/>
              <a:t>Commentar</a:t>
            </a:r>
            <a:r>
              <a:rPr lang="en-US" b="1" dirty="0" smtClean="0"/>
              <a:t> </a:t>
            </a:r>
            <a:r>
              <a:rPr lang="en-US" b="1" dirty="0" err="1" smtClean="0"/>
              <a:t>amd</a:t>
            </a:r>
            <a:r>
              <a:rPr lang="en-US" b="1" dirty="0" smtClean="0"/>
              <a:t> Stanzas  poetic </a:t>
            </a:r>
            <a:r>
              <a:rPr lang="en-US" b="1" dirty="0" err="1" smtClean="0"/>
              <a:t>Kundalini</a:t>
            </a:r>
            <a:r>
              <a:rPr lang="en-US" b="1" dirty="0" smtClean="0"/>
              <a:t>: no man goes to the father but by way of the son…..  Soul awareness the divine Mother 3</a:t>
            </a:r>
            <a:r>
              <a:rPr lang="en-US" b="1" baseline="30000" dirty="0" smtClean="0"/>
              <a:t>rd</a:t>
            </a:r>
            <a:r>
              <a:rPr lang="en-US" b="1" dirty="0" smtClean="0"/>
              <a:t> initiation and after. </a:t>
            </a:r>
          </a:p>
          <a:p>
            <a:r>
              <a:rPr lang="en-US" b="1" dirty="0" smtClean="0"/>
              <a:t> Science of In-Evocation through vortex sound</a:t>
            </a:r>
            <a:endParaRPr lang="en-US" b="1"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57820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Upper triad is masculine the lower </a:t>
            </a:r>
            <a:r>
              <a:rPr lang="en-US" dirty="0" err="1" smtClean="0"/>
              <a:t>femine</a:t>
            </a:r>
            <a:r>
              <a:rPr lang="en-US" dirty="0" smtClean="0"/>
              <a:t>  bridges of color sound and </a:t>
            </a:r>
            <a:r>
              <a:rPr lang="en-US" dirty="0" err="1" smtClean="0"/>
              <a:t>vbration</a:t>
            </a:r>
            <a:r>
              <a:rPr lang="en-US" dirty="0" smtClean="0"/>
              <a:t> base not. Review from an energy point these </a:t>
            </a:r>
            <a:r>
              <a:rPr lang="en-US" smtClean="0"/>
              <a:t>two triads</a:t>
            </a:r>
            <a:endParaRPr lang="en-US"/>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133946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2</a:t>
            </a:r>
            <a:endParaRPr lang="en-US" dirty="0"/>
          </a:p>
        </p:txBody>
      </p:sp>
      <p:sp>
        <p:nvSpPr>
          <p:cNvPr id="4" name="Slide Number Placeholder 3"/>
          <p:cNvSpPr>
            <a:spLocks noGrp="1"/>
          </p:cNvSpPr>
          <p:nvPr>
            <p:ph type="sldNum" sz="quarter" idx="10"/>
          </p:nvPr>
        </p:nvSpPr>
        <p:spPr/>
        <p:txBody>
          <a:bodyPr/>
          <a:lstStyle/>
          <a:p>
            <a:fld id="{F2473CC4-5172-4E29-8BBC-94A5A3C2118D}" type="slidenum">
              <a:rPr lang="en-US" smtClean="0"/>
              <a:t>14</a:t>
            </a:fld>
            <a:endParaRPr lang="en-US"/>
          </a:p>
        </p:txBody>
      </p:sp>
    </p:spTree>
    <p:extLst>
      <p:ext uri="{BB962C8B-B14F-4D97-AF65-F5344CB8AC3E}">
        <p14:creationId xmlns:p14="http://schemas.microsoft.com/office/powerpoint/2010/main" val="690603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3</a:t>
            </a:r>
            <a:endParaRPr lang="en-US" dirty="0"/>
          </a:p>
        </p:txBody>
      </p:sp>
      <p:sp>
        <p:nvSpPr>
          <p:cNvPr id="4" name="Slide Number Placeholder 3"/>
          <p:cNvSpPr>
            <a:spLocks noGrp="1"/>
          </p:cNvSpPr>
          <p:nvPr>
            <p:ph type="sldNum" sz="quarter" idx="10"/>
          </p:nvPr>
        </p:nvSpPr>
        <p:spPr/>
        <p:txBody>
          <a:bodyPr/>
          <a:lstStyle/>
          <a:p>
            <a:fld id="{BEA3A451-18FC-4DAB-815F-D1AC250D588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0322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4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08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34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A23B30-D53C-41FE-AD14-253A4388D3B3}" type="datetimeFigureOut">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7C73D2-30E1-428E-A690-A9A2B4B9AC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438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23B30-D53C-41FE-AD14-253A4388D3B3}" type="datetimeFigureOut">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7C73D2-30E1-428E-A690-A9A2B4B9AC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17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A23B30-D53C-41FE-AD14-253A4388D3B3}" type="datetimeFigureOut">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7C73D2-30E1-428E-A690-A9A2B4B9AC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16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A23B30-D53C-41FE-AD14-253A4388D3B3}" type="datetimeFigureOut">
              <a:rPr lang="en-US" smtClean="0">
                <a:solidFill>
                  <a:prstClr val="black">
                    <a:tint val="75000"/>
                  </a:prstClr>
                </a:solidFill>
              </a:rPr>
              <a:pPr/>
              <a:t>2/25/2019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7C73D2-30E1-428E-A690-A9A2B4B9AC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265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A23B30-D53C-41FE-AD14-253A4388D3B3}" type="datetimeFigureOut">
              <a:rPr lang="en-US" smtClean="0">
                <a:solidFill>
                  <a:prstClr val="black">
                    <a:tint val="75000"/>
                  </a:prstClr>
                </a:solidFill>
              </a:rPr>
              <a:pPr/>
              <a:t>2/25/2019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7C73D2-30E1-428E-A690-A9A2B4B9AC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37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A23B30-D53C-41FE-AD14-253A4388D3B3}" type="datetimeFigureOut">
              <a:rPr lang="en-US" smtClean="0">
                <a:solidFill>
                  <a:prstClr val="black">
                    <a:tint val="75000"/>
                  </a:prstClr>
                </a:solidFill>
              </a:rPr>
              <a:pPr/>
              <a:t>2/25/2019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7C73D2-30E1-428E-A690-A9A2B4B9AC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309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23B30-D53C-41FE-AD14-253A4388D3B3}" type="datetimeFigureOut">
              <a:rPr lang="en-US" smtClean="0">
                <a:solidFill>
                  <a:prstClr val="black">
                    <a:tint val="75000"/>
                  </a:prstClr>
                </a:solidFill>
              </a:rPr>
              <a:pPr/>
              <a:t>2/25/2019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7C73D2-30E1-428E-A690-A9A2B4B9AC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308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23B30-D53C-41FE-AD14-253A4388D3B3}" type="datetimeFigureOut">
              <a:rPr lang="en-US" smtClean="0">
                <a:solidFill>
                  <a:prstClr val="black">
                    <a:tint val="75000"/>
                  </a:prstClr>
                </a:solidFill>
              </a:rPr>
              <a:pPr/>
              <a:t>2/25/2019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7C73D2-30E1-428E-A690-A9A2B4B9AC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90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216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23B30-D53C-41FE-AD14-253A4388D3B3}" type="datetimeFigureOut">
              <a:rPr lang="en-US" smtClean="0">
                <a:solidFill>
                  <a:prstClr val="black">
                    <a:tint val="75000"/>
                  </a:prstClr>
                </a:solidFill>
              </a:rPr>
              <a:pPr/>
              <a:t>2/25/2019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7C73D2-30E1-428E-A690-A9A2B4B9AC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276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23B30-D53C-41FE-AD14-253A4388D3B3}" type="datetimeFigureOut">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7C73D2-30E1-428E-A690-A9A2B4B9AC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749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23B30-D53C-41FE-AD14-253A4388D3B3}" type="datetimeFigureOut">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7C73D2-30E1-428E-A690-A9A2B4B9AC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44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5EC60C-D0B6-4548-A173-B0EA70F0E114}" type="datetimeFigureOut">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86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2/25/2019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22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5EC60C-D0B6-4548-A173-B0EA70F0E114}" type="datetimeFigureOut">
              <a:rPr lang="en-US" smtClean="0">
                <a:solidFill>
                  <a:prstClr val="black">
                    <a:tint val="75000"/>
                  </a:prstClr>
                </a:solidFill>
              </a:rPr>
              <a:pPr/>
              <a:t>2/25/2019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51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5EC60C-D0B6-4548-A173-B0EA70F0E114}" type="datetimeFigureOut">
              <a:rPr lang="en-US" smtClean="0">
                <a:solidFill>
                  <a:prstClr val="black">
                    <a:tint val="75000"/>
                  </a:prstClr>
                </a:solidFill>
              </a:rPr>
              <a:pPr/>
              <a:t>2/25/2019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523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EC60C-D0B6-4548-A173-B0EA70F0E114}" type="datetimeFigureOut">
              <a:rPr lang="en-US" smtClean="0">
                <a:solidFill>
                  <a:prstClr val="black">
                    <a:tint val="75000"/>
                  </a:prstClr>
                </a:solidFill>
              </a:rPr>
              <a:pPr/>
              <a:t>2/25/2019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03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2/25/2019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22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EC60C-D0B6-4548-A173-B0EA70F0E114}" type="datetimeFigureOut">
              <a:rPr lang="en-US" smtClean="0">
                <a:solidFill>
                  <a:prstClr val="black">
                    <a:tint val="75000"/>
                  </a:prstClr>
                </a:solidFill>
              </a:rPr>
              <a:pPr/>
              <a:t>2/25/2019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67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EC60C-D0B6-4548-A173-B0EA70F0E114}" type="datetimeFigureOut">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F8C50-257E-403B-84CE-2555283C7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049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23B30-D53C-41FE-AD14-253A4388D3B3}" type="datetimeFigureOut">
              <a:rPr lang="en-US" smtClean="0">
                <a:solidFill>
                  <a:prstClr val="black">
                    <a:tint val="75000"/>
                  </a:prstClr>
                </a:solidFill>
              </a:rPr>
              <a:pPr/>
              <a:t>2/25/2019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C73D2-30E1-428E-A690-A9A2B4B9AC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5885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138242" name="Picture 2" descr="D:\Desktop\BL Morya Zoom 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0"/>
            <a:ext cx="5241019" cy="674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7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14400"/>
          </a:xfrm>
        </p:spPr>
        <p:txBody>
          <a:bodyPr>
            <a:normAutofit/>
          </a:bodyPr>
          <a:lstStyle/>
          <a:p>
            <a:r>
              <a:rPr lang="en-US" b="1" dirty="0" smtClean="0">
                <a:solidFill>
                  <a:srgbClr val="FF0000"/>
                </a:solidFill>
              </a:rPr>
              <a:t>How a vortex is established </a:t>
            </a:r>
            <a:endParaRPr lang="en-US" sz="4900" b="1" dirty="0">
              <a:solidFill>
                <a:srgbClr val="FF0000"/>
              </a:solidFill>
            </a:endParaRPr>
          </a:p>
        </p:txBody>
      </p:sp>
      <p:sp>
        <p:nvSpPr>
          <p:cNvPr id="3" name="Content Placeholder 2"/>
          <p:cNvSpPr>
            <a:spLocks noGrp="1"/>
          </p:cNvSpPr>
          <p:nvPr>
            <p:ph idx="1"/>
          </p:nvPr>
        </p:nvSpPr>
        <p:spPr>
          <a:xfrm>
            <a:off x="457200" y="1600200"/>
            <a:ext cx="8229600" cy="5105400"/>
          </a:xfrm>
        </p:spPr>
        <p:txBody>
          <a:bodyPr>
            <a:normAutofit fontScale="62500" lnSpcReduction="20000"/>
          </a:bodyPr>
          <a:lstStyle/>
          <a:p>
            <a:r>
              <a:rPr lang="en-US" b="1" dirty="0">
                <a:solidFill>
                  <a:schemeClr val="bg1"/>
                </a:solidFill>
              </a:rPr>
              <a:t> Old Commentary phrases as follows:</a:t>
            </a:r>
          </a:p>
          <a:p>
            <a:endParaRPr lang="en-US" b="1" dirty="0">
              <a:solidFill>
                <a:schemeClr val="bg1"/>
              </a:solidFill>
            </a:endParaRPr>
          </a:p>
          <a:p>
            <a:r>
              <a:rPr lang="en-US" b="1" dirty="0">
                <a:solidFill>
                  <a:schemeClr val="bg1"/>
                </a:solidFill>
              </a:rPr>
              <a:t>"Those who are demanding to be saved </a:t>
            </a:r>
            <a:r>
              <a:rPr lang="en-US" b="1" u="sng" dirty="0">
                <a:solidFill>
                  <a:schemeClr val="bg1"/>
                </a:solidFill>
              </a:rPr>
              <a:t>have cried aloud</a:t>
            </a:r>
            <a:r>
              <a:rPr lang="en-US" b="1" dirty="0">
                <a:solidFill>
                  <a:schemeClr val="bg1"/>
                </a:solidFill>
              </a:rPr>
              <a:t>. Their voices penetrate into the formless world and there evoke response.</a:t>
            </a:r>
          </a:p>
          <a:p>
            <a:endParaRPr lang="en-US" b="1" dirty="0">
              <a:solidFill>
                <a:schemeClr val="bg1"/>
              </a:solidFill>
            </a:endParaRPr>
          </a:p>
          <a:p>
            <a:r>
              <a:rPr lang="en-US" b="1" dirty="0">
                <a:solidFill>
                  <a:schemeClr val="bg1"/>
                </a:solidFill>
              </a:rPr>
              <a:t>"Those who in distant </a:t>
            </a:r>
            <a:r>
              <a:rPr lang="en-US" b="1" dirty="0" err="1">
                <a:solidFill>
                  <a:schemeClr val="bg1"/>
                </a:solidFill>
              </a:rPr>
              <a:t>aeons</a:t>
            </a:r>
            <a:r>
              <a:rPr lang="en-US" b="1" dirty="0">
                <a:solidFill>
                  <a:schemeClr val="bg1"/>
                </a:solidFill>
              </a:rPr>
              <a:t> have pledged themselves to save and serve respond. </a:t>
            </a:r>
            <a:r>
              <a:rPr lang="en-US" b="1" u="sng" dirty="0">
                <a:solidFill>
                  <a:schemeClr val="bg1"/>
                </a:solidFill>
              </a:rPr>
              <a:t>Their cry too rings forth and, ringing, penetrates into the dark and distant places within the worlds of form.</a:t>
            </a:r>
          </a:p>
          <a:p>
            <a:endParaRPr lang="en-US" b="1" dirty="0">
              <a:solidFill>
                <a:schemeClr val="bg1"/>
              </a:solidFill>
            </a:endParaRPr>
          </a:p>
          <a:p>
            <a:r>
              <a:rPr lang="en-US" b="1" u="sng" dirty="0">
                <a:solidFill>
                  <a:schemeClr val="bg1"/>
                </a:solidFill>
              </a:rPr>
              <a:t>"And thus a vortex is established and kept alive by that constant dual sound. </a:t>
            </a:r>
            <a:r>
              <a:rPr lang="en-US" b="1" dirty="0">
                <a:solidFill>
                  <a:schemeClr val="bg1"/>
                </a:solidFill>
              </a:rPr>
              <a:t>And then a touch is made and for a space and during time, the two are one—the Saving Souls and the Units to be served.</a:t>
            </a:r>
          </a:p>
          <a:p>
            <a:endParaRPr lang="en-US" b="1" dirty="0">
              <a:solidFill>
                <a:schemeClr val="bg1"/>
              </a:solidFill>
            </a:endParaRPr>
          </a:p>
          <a:p>
            <a:r>
              <a:rPr lang="en-US" b="1" dirty="0">
                <a:solidFill>
                  <a:schemeClr val="bg1"/>
                </a:solidFill>
              </a:rPr>
              <a:t>"Slowly the vision of the Saving One becomes a light which guides the Crying Ones into the place of light."</a:t>
            </a:r>
          </a:p>
          <a:p>
            <a:endParaRPr lang="en-US" b="1" dirty="0">
              <a:solidFill>
                <a:schemeClr val="bg1"/>
              </a:solidFill>
            </a:endParaRPr>
          </a:p>
          <a:p>
            <a:r>
              <a:rPr lang="en-US" b="1" dirty="0" smtClean="0">
                <a:solidFill>
                  <a:schemeClr val="bg1"/>
                </a:solidFill>
              </a:rPr>
              <a:t>(EA 327)</a:t>
            </a:r>
            <a:endParaRPr lang="en-US" b="1" dirty="0">
              <a:solidFill>
                <a:schemeClr val="bg1"/>
              </a:solidFill>
            </a:endParaRPr>
          </a:p>
        </p:txBody>
      </p:sp>
    </p:spTree>
    <p:extLst>
      <p:ext uri="{BB962C8B-B14F-4D97-AF65-F5344CB8AC3E}">
        <p14:creationId xmlns:p14="http://schemas.microsoft.com/office/powerpoint/2010/main" val="1234131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D:\USR Christ art 1\1st ray trump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576"/>
            <a:ext cx="9144000" cy="6895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417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normAutofit/>
          </a:bodyPr>
          <a:lstStyle/>
          <a:p>
            <a:r>
              <a:rPr lang="en-US" sz="4000" b="1" dirty="0" smtClean="0">
                <a:solidFill>
                  <a:schemeClr val="bg1"/>
                </a:solidFill>
              </a:rPr>
              <a:t>Will and Desire</a:t>
            </a:r>
            <a:endParaRPr lang="en-US" sz="4000" b="1" dirty="0">
              <a:solidFill>
                <a:schemeClr val="bg1"/>
              </a:solidFill>
            </a:endParaRPr>
          </a:p>
        </p:txBody>
      </p:sp>
      <p:sp>
        <p:nvSpPr>
          <p:cNvPr id="3" name="Content Placeholder 2"/>
          <p:cNvSpPr>
            <a:spLocks noGrp="1"/>
          </p:cNvSpPr>
          <p:nvPr>
            <p:ph idx="1"/>
          </p:nvPr>
        </p:nvSpPr>
        <p:spPr>
          <a:xfrm>
            <a:off x="457200" y="838200"/>
            <a:ext cx="8229600" cy="5943600"/>
          </a:xfrm>
        </p:spPr>
        <p:txBody>
          <a:bodyPr>
            <a:noAutofit/>
          </a:bodyPr>
          <a:lstStyle/>
          <a:p>
            <a:r>
              <a:rPr lang="en-US" sz="2000" b="1" dirty="0" smtClean="0">
                <a:solidFill>
                  <a:schemeClr val="bg1"/>
                </a:solidFill>
              </a:rPr>
              <a:t>      </a:t>
            </a:r>
            <a:r>
              <a:rPr lang="en-US" sz="2800" b="1" dirty="0" smtClean="0">
                <a:solidFill>
                  <a:schemeClr val="bg1"/>
                </a:solidFill>
              </a:rPr>
              <a:t>                               </a:t>
            </a:r>
          </a:p>
          <a:p>
            <a:r>
              <a:rPr lang="en-US" sz="2800" b="1" dirty="0">
                <a:solidFill>
                  <a:schemeClr val="bg1"/>
                </a:solidFill>
              </a:rPr>
              <a:t> </a:t>
            </a:r>
            <a:r>
              <a:rPr lang="en-US" sz="2800" b="1" dirty="0" smtClean="0">
                <a:solidFill>
                  <a:schemeClr val="bg1"/>
                </a:solidFill>
              </a:rPr>
              <a:t>                                     Rule 10</a:t>
            </a:r>
            <a:endParaRPr lang="en-US" sz="2800" b="1" dirty="0">
              <a:solidFill>
                <a:schemeClr val="bg1"/>
              </a:solidFill>
            </a:endParaRPr>
          </a:p>
          <a:p>
            <a:r>
              <a:rPr lang="en-US" sz="2400" b="1" dirty="0" smtClean="0">
                <a:solidFill>
                  <a:schemeClr val="bg1"/>
                </a:solidFill>
              </a:rPr>
              <a:t>“One </a:t>
            </a:r>
            <a:r>
              <a:rPr lang="en-US" sz="2400" b="1" dirty="0">
                <a:solidFill>
                  <a:schemeClr val="bg1"/>
                </a:solidFill>
              </a:rPr>
              <a:t>of the fundamental concepts which is grasped by all magical workers, </a:t>
            </a:r>
            <a:r>
              <a:rPr lang="en-US" sz="2400" b="1" u="sng" dirty="0">
                <a:solidFill>
                  <a:schemeClr val="bg1"/>
                </a:solidFill>
              </a:rPr>
              <a:t>is that both will and desire are force emanations</a:t>
            </a:r>
            <a:r>
              <a:rPr lang="en-US" sz="2400" b="1" dirty="0">
                <a:solidFill>
                  <a:schemeClr val="bg1"/>
                </a:solidFill>
              </a:rPr>
              <a:t>.  They differ in quality and vibration, but are essentially currents of energy, one forming an initial vortex or </a:t>
            </a:r>
            <a:r>
              <a:rPr lang="en-US" sz="2400" b="1" dirty="0" err="1">
                <a:solidFill>
                  <a:schemeClr val="bg1"/>
                </a:solidFill>
              </a:rPr>
              <a:t>centre</a:t>
            </a:r>
            <a:r>
              <a:rPr lang="en-US" sz="2400" b="1" dirty="0">
                <a:solidFill>
                  <a:schemeClr val="bg1"/>
                </a:solidFill>
              </a:rPr>
              <a:t> of activity, being centrifugal, and the other being centripetal, and the main factor in the accretion of matter into a form around the central </a:t>
            </a:r>
            <a:r>
              <a:rPr lang="en-US" sz="2400" b="1" dirty="0" smtClean="0">
                <a:solidFill>
                  <a:schemeClr val="bg1"/>
                </a:solidFill>
              </a:rPr>
              <a:t>vortex….</a:t>
            </a:r>
          </a:p>
          <a:p>
            <a:r>
              <a:rPr lang="en-US" sz="2400" b="1" dirty="0" smtClean="0">
                <a:solidFill>
                  <a:schemeClr val="bg1"/>
                </a:solidFill>
              </a:rPr>
              <a:t> </a:t>
            </a:r>
            <a:r>
              <a:rPr lang="en-US" sz="2400" b="1" dirty="0">
                <a:solidFill>
                  <a:schemeClr val="bg1"/>
                </a:solidFill>
              </a:rPr>
              <a:t>The analogy in all form building holds good for gods, men and atoms.  The solar system is (from the higher cosmic planes), seen as a vast blue lotus, and so on down the scale; even the tiny atom of substance can be so </a:t>
            </a:r>
            <a:r>
              <a:rPr lang="en-US" sz="2400" b="1" dirty="0" smtClean="0">
                <a:solidFill>
                  <a:schemeClr val="bg1"/>
                </a:solidFill>
              </a:rPr>
              <a:t>considered….</a:t>
            </a:r>
          </a:p>
          <a:p>
            <a:r>
              <a:rPr lang="en-US" sz="2400" b="1" dirty="0" smtClean="0">
                <a:solidFill>
                  <a:schemeClr val="bg1"/>
                </a:solidFill>
              </a:rPr>
              <a:t> (TCF 1018-19)</a:t>
            </a:r>
          </a:p>
          <a:p>
            <a:endParaRPr lang="en-US" sz="1400" b="1" dirty="0"/>
          </a:p>
          <a:p>
            <a:pPr marL="0" indent="0">
              <a:buNone/>
            </a:pPr>
            <a:endParaRPr lang="en-US" sz="1200" dirty="0"/>
          </a:p>
          <a:p>
            <a:endParaRPr lang="en-US" sz="1200" dirty="0"/>
          </a:p>
        </p:txBody>
      </p:sp>
    </p:spTree>
    <p:extLst>
      <p:ext uri="{BB962C8B-B14F-4D97-AF65-F5344CB8AC3E}">
        <p14:creationId xmlns:p14="http://schemas.microsoft.com/office/powerpoint/2010/main" val="1820789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02" name="Picture 2" descr="D:\Charts key\upper triad revised yelle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731"/>
            <a:ext cx="4953000" cy="6807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483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8962" name="Picture 2" descr="D:\Desktop\non-electr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48820"/>
            <a:ext cx="6629400" cy="680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121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6914" name="Picture 2" descr="D:\Desktop\Morya 12 a\Electric_tetra_music_First_Fra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637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pic>
        <p:nvPicPr>
          <p:cNvPr id="171010" name="Picture 2" descr="D:\Charts key\Chart 2 Mon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0"/>
            <a:ext cx="5334000" cy="692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880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sz="4000" b="1" dirty="0" smtClean="0">
                <a:solidFill>
                  <a:schemeClr val="bg1"/>
                </a:solidFill>
              </a:rPr>
              <a:t>“The </a:t>
            </a:r>
            <a:r>
              <a:rPr lang="en-US" sz="4000" b="1" dirty="0">
                <a:solidFill>
                  <a:schemeClr val="bg1"/>
                </a:solidFill>
              </a:rPr>
              <a:t>star will shine </a:t>
            </a:r>
            <a:r>
              <a:rPr lang="en-US" sz="4000" b="1" dirty="0" smtClean="0">
                <a:solidFill>
                  <a:schemeClr val="bg1"/>
                </a:solidFill>
              </a:rPr>
              <a:t>forth”</a:t>
            </a:r>
            <a:r>
              <a:rPr lang="en-US" sz="3200" b="1" dirty="0">
                <a:solidFill>
                  <a:schemeClr val="bg1"/>
                </a:solidFill>
              </a:rPr>
              <a:t/>
            </a:r>
            <a:br>
              <a:rPr lang="en-US" sz="3200" b="1" dirty="0">
                <a:solidFill>
                  <a:schemeClr val="bg1"/>
                </a:solidFill>
              </a:rPr>
            </a:br>
            <a:r>
              <a:rPr lang="en-US" sz="3200" b="1" dirty="0" smtClean="0">
                <a:solidFill>
                  <a:schemeClr val="bg1"/>
                </a:solidFill>
              </a:rPr>
              <a:t>Future </a:t>
            </a:r>
            <a:r>
              <a:rPr lang="en-US" sz="3200" b="1" dirty="0">
                <a:solidFill>
                  <a:schemeClr val="bg1"/>
                </a:solidFill>
              </a:rPr>
              <a:t>astrology </a:t>
            </a:r>
            <a:r>
              <a:rPr lang="en-US" sz="3200" b="1" dirty="0" smtClean="0">
                <a:solidFill>
                  <a:schemeClr val="bg1"/>
                </a:solidFill>
              </a:rPr>
              <a:t>and a </a:t>
            </a:r>
            <a:r>
              <a:rPr lang="en-US" sz="3200" b="1" dirty="0">
                <a:solidFill>
                  <a:schemeClr val="bg1"/>
                </a:solidFill>
              </a:rPr>
              <a:t>new branch of psychology </a:t>
            </a: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b="1" dirty="0">
                <a:solidFill>
                  <a:schemeClr val="bg1"/>
                </a:solidFill>
              </a:rPr>
              <a:t>Astrologers will eventually find it necessary to cast three </a:t>
            </a:r>
            <a:r>
              <a:rPr lang="en-US" b="1" dirty="0" smtClean="0">
                <a:solidFill>
                  <a:schemeClr val="bg1"/>
                </a:solidFill>
              </a:rPr>
              <a:t>horoscopes. 1. Physical….  2. Emotional….  3. Mental…. </a:t>
            </a:r>
          </a:p>
          <a:p>
            <a:r>
              <a:rPr lang="en-US" b="1" dirty="0" smtClean="0">
                <a:solidFill>
                  <a:schemeClr val="bg1"/>
                </a:solidFill>
              </a:rPr>
              <a:t>It </a:t>
            </a:r>
            <a:r>
              <a:rPr lang="en-US" b="1" dirty="0">
                <a:solidFill>
                  <a:schemeClr val="bg1"/>
                </a:solidFill>
              </a:rPr>
              <a:t>will be found that these three charts will take certain geometrical lines, the lines of energies will form patterns.  These three charts, superimposed one upon the other, will give the personality diagram, the individual life pattern.  Amazing symbolic charts and lineal forms will be found to emerge when this is done, and the "</a:t>
            </a:r>
            <a:r>
              <a:rPr lang="en-US" b="1" u="sng" dirty="0">
                <a:solidFill>
                  <a:schemeClr val="bg1"/>
                </a:solidFill>
              </a:rPr>
              <a:t>geometry of the individual" </a:t>
            </a:r>
            <a:r>
              <a:rPr lang="en-US" b="1" dirty="0">
                <a:solidFill>
                  <a:schemeClr val="bg1"/>
                </a:solidFill>
              </a:rPr>
              <a:t>will grow out of this, for it will be found that each line will function in relation to another line, and the trends of the life energies will become apparent.  Eventually, even in this department of knowledge, "the star will shine forth."  This will constitute a new branch of psychology and its true exponent </a:t>
            </a:r>
            <a:r>
              <a:rPr lang="en-US" b="1" dirty="0" smtClean="0">
                <a:solidFill>
                  <a:schemeClr val="bg1"/>
                </a:solidFill>
              </a:rPr>
              <a:t>for </a:t>
            </a:r>
            <a:r>
              <a:rPr lang="en-US" b="1" dirty="0">
                <a:solidFill>
                  <a:schemeClr val="bg1"/>
                </a:solidFill>
              </a:rPr>
              <a:t>our age will duly be found.  I but indicate the lines of the future astrology in order to safeguard the present</a:t>
            </a:r>
            <a:r>
              <a:rPr lang="en-US" b="1" dirty="0" smtClean="0">
                <a:solidFill>
                  <a:schemeClr val="bg1"/>
                </a:solidFill>
              </a:rPr>
              <a:t>. (TWM 440-41)</a:t>
            </a:r>
            <a:endParaRPr lang="en-US" b="1" dirty="0">
              <a:solidFill>
                <a:schemeClr val="bg1"/>
              </a:solidFill>
            </a:endParaRPr>
          </a:p>
        </p:txBody>
      </p:sp>
    </p:spTree>
    <p:extLst>
      <p:ext uri="{BB962C8B-B14F-4D97-AF65-F5344CB8AC3E}">
        <p14:creationId xmlns:p14="http://schemas.microsoft.com/office/powerpoint/2010/main" val="3704223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8722" name="Picture 2" descr="D:\Desktop\Xen crys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71143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783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Goals</a:t>
            </a:r>
          </a:p>
        </p:txBody>
      </p:sp>
      <p:sp>
        <p:nvSpPr>
          <p:cNvPr id="3" name="Content Placeholder 2"/>
          <p:cNvSpPr>
            <a:spLocks noGrp="1"/>
          </p:cNvSpPr>
          <p:nvPr>
            <p:ph idx="1"/>
          </p:nvPr>
        </p:nvSpPr>
        <p:spPr/>
        <p:txBody>
          <a:bodyPr>
            <a:normAutofit fontScale="92500" lnSpcReduction="20000"/>
          </a:bodyPr>
          <a:lstStyle/>
          <a:p>
            <a:r>
              <a:rPr lang="en-US" b="1" dirty="0" smtClean="0">
                <a:solidFill>
                  <a:schemeClr val="bg1"/>
                </a:solidFill>
              </a:rPr>
              <a:t>One of our immediate goals is to see any  esoteric truths emerging through the  mainstream. (Our responsibility to Bridge)</a:t>
            </a:r>
          </a:p>
          <a:p>
            <a:r>
              <a:rPr lang="en-US" b="1" dirty="0" smtClean="0">
                <a:solidFill>
                  <a:schemeClr val="bg1"/>
                </a:solidFill>
              </a:rPr>
              <a:t>One of our long-term goals is to invoke the  Divine Will side of our nature. (N)</a:t>
            </a:r>
          </a:p>
          <a:p>
            <a:r>
              <a:rPr lang="en-US" b="1" dirty="0" smtClean="0">
                <a:solidFill>
                  <a:schemeClr val="bg1"/>
                </a:solidFill>
              </a:rPr>
              <a:t>Why are the posting on Facebook often so  mental.</a:t>
            </a:r>
          </a:p>
          <a:p>
            <a:r>
              <a:rPr lang="en-US" b="1" dirty="0" smtClean="0">
                <a:solidFill>
                  <a:schemeClr val="bg1"/>
                </a:solidFill>
              </a:rPr>
              <a:t>Show of hands how many were able to see this video</a:t>
            </a:r>
          </a:p>
          <a:p>
            <a:r>
              <a:rPr lang="en-US" b="1" dirty="0" smtClean="0">
                <a:solidFill>
                  <a:schemeClr val="bg1"/>
                </a:solidFill>
              </a:rPr>
              <a:t>DINA books practical outlines balance.</a:t>
            </a:r>
          </a:p>
          <a:p>
            <a:endParaRPr lang="en-US" b="1" dirty="0"/>
          </a:p>
        </p:txBody>
      </p:sp>
    </p:spTree>
    <p:extLst>
      <p:ext uri="{BB962C8B-B14F-4D97-AF65-F5344CB8AC3E}">
        <p14:creationId xmlns:p14="http://schemas.microsoft.com/office/powerpoint/2010/main" val="654985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Lord of the Rings Trilogy</a:t>
            </a:r>
            <a:br>
              <a:rPr lang="en-US" b="1" dirty="0" smtClean="0">
                <a:solidFill>
                  <a:schemeClr val="bg1"/>
                </a:solidFill>
              </a:rPr>
            </a:br>
            <a:r>
              <a:rPr lang="en-US" b="1" dirty="0" smtClean="0">
                <a:solidFill>
                  <a:schemeClr val="bg1"/>
                </a:solidFill>
              </a:rPr>
              <a:t> </a:t>
            </a:r>
            <a:r>
              <a:rPr lang="en-US" sz="3600" b="1" dirty="0" smtClean="0">
                <a:solidFill>
                  <a:schemeClr val="bg1"/>
                </a:solidFill>
              </a:rPr>
              <a:t>Violence - Lower Magic Modified</a:t>
            </a:r>
            <a:endParaRPr lang="en-US" sz="3600" b="1" dirty="0">
              <a:solidFill>
                <a:schemeClr val="bg1"/>
              </a:solidFill>
            </a:endParaRPr>
          </a:p>
        </p:txBody>
      </p:sp>
      <p:sp>
        <p:nvSpPr>
          <p:cNvPr id="3" name="Content Placeholder 2"/>
          <p:cNvSpPr>
            <a:spLocks noGrp="1"/>
          </p:cNvSpPr>
          <p:nvPr>
            <p:ph idx="1"/>
          </p:nvPr>
        </p:nvSpPr>
        <p:spPr/>
        <p:txBody>
          <a:bodyPr>
            <a:normAutofit/>
          </a:bodyPr>
          <a:lstStyle/>
          <a:p>
            <a:r>
              <a:rPr lang="en-US" b="1" dirty="0" smtClean="0">
                <a:solidFill>
                  <a:schemeClr val="bg1"/>
                </a:solidFill>
              </a:rPr>
              <a:t>Story around a ring of power to rule middle Earth. </a:t>
            </a:r>
          </a:p>
          <a:p>
            <a:r>
              <a:rPr lang="en-US" b="1" dirty="0" smtClean="0">
                <a:solidFill>
                  <a:schemeClr val="bg1"/>
                </a:solidFill>
              </a:rPr>
              <a:t>Parallels between lower elemental  forces and our higher solar angels. </a:t>
            </a:r>
          </a:p>
          <a:p>
            <a:r>
              <a:rPr lang="en-US" b="1" dirty="0" smtClean="0">
                <a:solidFill>
                  <a:schemeClr val="bg1"/>
                </a:solidFill>
              </a:rPr>
              <a:t>New feminine energies emerging.</a:t>
            </a:r>
          </a:p>
          <a:p>
            <a:r>
              <a:rPr lang="en-US" b="1" dirty="0" err="1" smtClean="0">
                <a:solidFill>
                  <a:schemeClr val="bg1"/>
                </a:solidFill>
              </a:rPr>
              <a:t>Fodo</a:t>
            </a:r>
            <a:r>
              <a:rPr lang="en-US" b="1" dirty="0" smtClean="0">
                <a:solidFill>
                  <a:schemeClr val="bg1"/>
                </a:solidFill>
              </a:rPr>
              <a:t> Baggins and his companions are not highly intelligent but have a simple devotion to doing good. </a:t>
            </a:r>
          </a:p>
          <a:p>
            <a:endParaRPr lang="en-US" dirty="0" smtClean="0"/>
          </a:p>
          <a:p>
            <a:endParaRPr lang="en-US" dirty="0"/>
          </a:p>
        </p:txBody>
      </p:sp>
    </p:spTree>
    <p:extLst>
      <p:ext uri="{BB962C8B-B14F-4D97-AF65-F5344CB8AC3E}">
        <p14:creationId xmlns:p14="http://schemas.microsoft.com/office/powerpoint/2010/main" val="1807080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bg1"/>
                </a:solidFill>
              </a:rPr>
              <a:t>Enya</a:t>
            </a:r>
            <a:endParaRPr lang="en-US" b="1"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b="1" dirty="0">
                <a:solidFill>
                  <a:schemeClr val="bg1"/>
                </a:solidFill>
              </a:rPr>
              <a:t>May it be an </a:t>
            </a:r>
            <a:r>
              <a:rPr lang="en-US" b="1" u="sng" dirty="0">
                <a:solidFill>
                  <a:schemeClr val="bg1"/>
                </a:solidFill>
              </a:rPr>
              <a:t>evening star shine </a:t>
            </a:r>
            <a:r>
              <a:rPr lang="en-US" b="1" dirty="0">
                <a:solidFill>
                  <a:schemeClr val="bg1"/>
                </a:solidFill>
              </a:rPr>
              <a:t>down upon you.</a:t>
            </a:r>
          </a:p>
          <a:p>
            <a:r>
              <a:rPr lang="en-US" b="1" dirty="0">
                <a:solidFill>
                  <a:schemeClr val="bg1"/>
                </a:solidFill>
              </a:rPr>
              <a:t>May it be when darkness falls,</a:t>
            </a:r>
          </a:p>
          <a:p>
            <a:r>
              <a:rPr lang="en-US" b="1" dirty="0">
                <a:solidFill>
                  <a:schemeClr val="bg1"/>
                </a:solidFill>
              </a:rPr>
              <a:t>your heart will be true</a:t>
            </a:r>
          </a:p>
          <a:p>
            <a:r>
              <a:rPr lang="en-US" b="1" dirty="0">
                <a:solidFill>
                  <a:schemeClr val="bg1"/>
                </a:solidFill>
              </a:rPr>
              <a:t>You will walk a lonely road.</a:t>
            </a:r>
          </a:p>
          <a:p>
            <a:r>
              <a:rPr lang="en-US" b="1" dirty="0">
                <a:solidFill>
                  <a:schemeClr val="bg1"/>
                </a:solidFill>
              </a:rPr>
              <a:t>Oh! How far you are from home.</a:t>
            </a:r>
          </a:p>
          <a:p>
            <a:r>
              <a:rPr lang="en-US" b="1" dirty="0">
                <a:solidFill>
                  <a:schemeClr val="bg1"/>
                </a:solidFill>
              </a:rPr>
              <a:t>Darkness has come,</a:t>
            </a:r>
          </a:p>
          <a:p>
            <a:r>
              <a:rPr lang="en-US" b="1" dirty="0">
                <a:solidFill>
                  <a:schemeClr val="bg1"/>
                </a:solidFill>
              </a:rPr>
              <a:t>believe and you will find your way. (ENYA)</a:t>
            </a:r>
          </a:p>
        </p:txBody>
      </p:sp>
    </p:spTree>
    <p:extLst>
      <p:ext uri="{BB962C8B-B14F-4D97-AF65-F5344CB8AC3E}">
        <p14:creationId xmlns:p14="http://schemas.microsoft.com/office/powerpoint/2010/main" val="3964495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D:\Duane\Desktop\Morya Zoom Master files\ILWSC animations\Hobbitt Eny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89" y="400050"/>
            <a:ext cx="9013911" cy="597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377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5650" name="Picture 2" descr="D:\Desktop\Divine feminin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575"/>
            <a:ext cx="5610077" cy="686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065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02" name="Picture 2" descr="D:\Duane\Desktop\USR Christ art 1\Solar Woman (1) agni small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8100"/>
            <a:ext cx="5334000" cy="685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154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uane\Desktop\Where fire and water meet 1.jpg"/>
          <p:cNvPicPr>
            <a:picLocks noChangeAspect="1" noChangeArrowheads="1"/>
          </p:cNvPicPr>
          <p:nvPr/>
        </p:nvPicPr>
        <p:blipFill>
          <a:blip r:embed="rId2" cstate="print"/>
          <a:srcRect/>
          <a:stretch>
            <a:fillRect/>
          </a:stretch>
        </p:blipFill>
        <p:spPr bwMode="auto">
          <a:xfrm>
            <a:off x="-644525" y="-161925"/>
            <a:ext cx="9051925" cy="7040563"/>
          </a:xfrm>
          <a:prstGeom prst="rect">
            <a:avLst/>
          </a:prstGeom>
          <a:noFill/>
        </p:spPr>
      </p:pic>
    </p:spTree>
    <p:extLst>
      <p:ext uri="{BB962C8B-B14F-4D97-AF65-F5344CB8AC3E}">
        <p14:creationId xmlns:p14="http://schemas.microsoft.com/office/powerpoint/2010/main" val="1140266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Astral Stability. </a:t>
            </a:r>
          </a:p>
        </p:txBody>
      </p:sp>
      <p:sp>
        <p:nvSpPr>
          <p:cNvPr id="3" name="Content Placeholder 2"/>
          <p:cNvSpPr>
            <a:spLocks noGrp="1"/>
          </p:cNvSpPr>
          <p:nvPr>
            <p:ph idx="1"/>
          </p:nvPr>
        </p:nvSpPr>
        <p:spPr>
          <a:xfrm>
            <a:off x="457200" y="1295400"/>
            <a:ext cx="8229600" cy="5410200"/>
          </a:xfrm>
        </p:spPr>
        <p:txBody>
          <a:bodyPr>
            <a:normAutofit fontScale="85000" lnSpcReduction="20000"/>
          </a:bodyPr>
          <a:lstStyle/>
          <a:p>
            <a:r>
              <a:rPr lang="en-US" b="1" dirty="0" smtClean="0">
                <a:solidFill>
                  <a:schemeClr val="bg1"/>
                </a:solidFill>
              </a:rPr>
              <a:t>“The </a:t>
            </a:r>
            <a:r>
              <a:rPr lang="en-US" b="1" dirty="0">
                <a:solidFill>
                  <a:schemeClr val="bg1"/>
                </a:solidFill>
              </a:rPr>
              <a:t>student of magic aims, above all, to purify his desires, and so to transmute his </a:t>
            </a:r>
            <a:r>
              <a:rPr lang="en-US" b="1" dirty="0" smtClean="0">
                <a:solidFill>
                  <a:schemeClr val="bg1"/>
                </a:solidFill>
              </a:rPr>
              <a:t>emotions…..  </a:t>
            </a:r>
            <a:r>
              <a:rPr lang="en-US" b="1" dirty="0">
                <a:solidFill>
                  <a:schemeClr val="bg1"/>
                </a:solidFill>
              </a:rPr>
              <a:t>Every magician has to learn the fact that, in this solar system, during the cycle of humanity, the astral body is the pivotal point of </a:t>
            </a:r>
            <a:r>
              <a:rPr lang="en-US" b="1" dirty="0" err="1">
                <a:solidFill>
                  <a:schemeClr val="bg1"/>
                </a:solidFill>
              </a:rPr>
              <a:t>endeavour</a:t>
            </a:r>
            <a:r>
              <a:rPr lang="en-US" b="1" dirty="0">
                <a:solidFill>
                  <a:schemeClr val="bg1"/>
                </a:solidFill>
              </a:rPr>
              <a:t>, having a reflex effect on both the other sheaths, the physical and the mental.  He, therefore, aims at transmuting (as has often been said) lower desire into aspiration; at changing the lower cruder colors which distinguish the astral body of average man, for the clearer, purer tones of the spiritual man, and of transforming its normal chaotic vibration, and the "stormy sea of life," for the steady rhythmic response to that which is highest and the </a:t>
            </a:r>
            <a:r>
              <a:rPr lang="en-US" b="1" dirty="0" err="1">
                <a:solidFill>
                  <a:schemeClr val="bg1"/>
                </a:solidFill>
              </a:rPr>
              <a:t>centre</a:t>
            </a:r>
            <a:r>
              <a:rPr lang="en-US" b="1" dirty="0">
                <a:solidFill>
                  <a:schemeClr val="bg1"/>
                </a:solidFill>
              </a:rPr>
              <a:t> of peace.  These things he effects by constant watchfulness, unremitting control, and steady meditation</a:t>
            </a:r>
            <a:r>
              <a:rPr lang="en-US" b="1" dirty="0" smtClean="0">
                <a:solidFill>
                  <a:schemeClr val="bg1"/>
                </a:solidFill>
              </a:rPr>
              <a:t>.” (TCF 996)</a:t>
            </a:r>
            <a:endParaRPr lang="en-US" b="1" dirty="0">
              <a:solidFill>
                <a:schemeClr val="bg1"/>
              </a:solidFill>
            </a:endParaRPr>
          </a:p>
          <a:p>
            <a:endParaRPr lang="en-US" dirty="0"/>
          </a:p>
        </p:txBody>
      </p:sp>
    </p:spTree>
    <p:extLst>
      <p:ext uri="{BB962C8B-B14F-4D97-AF65-F5344CB8AC3E}">
        <p14:creationId xmlns:p14="http://schemas.microsoft.com/office/powerpoint/2010/main" val="7155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1082</Words>
  <Application>Microsoft Office PowerPoint</Application>
  <PresentationFormat>On-screen Show (4:3)</PresentationFormat>
  <Paragraphs>69</Paragraphs>
  <Slides>18</Slides>
  <Notes>12</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1_Office Theme</vt:lpstr>
      <vt:lpstr>11_Office Theme</vt:lpstr>
      <vt:lpstr>PowerPoint Presentation</vt:lpstr>
      <vt:lpstr>Goals</vt:lpstr>
      <vt:lpstr>Lord of the Rings Trilogy  Violence - Lower Magic Modified</vt:lpstr>
      <vt:lpstr>Enya</vt:lpstr>
      <vt:lpstr>PowerPoint Presentation</vt:lpstr>
      <vt:lpstr>PowerPoint Presentation</vt:lpstr>
      <vt:lpstr>PowerPoint Presentation</vt:lpstr>
      <vt:lpstr>PowerPoint Presentation</vt:lpstr>
      <vt:lpstr>Astral Stability. </vt:lpstr>
      <vt:lpstr>How a vortex is established </vt:lpstr>
      <vt:lpstr>PowerPoint Presentation</vt:lpstr>
      <vt:lpstr>Will and Desire</vt:lpstr>
      <vt:lpstr>PowerPoint Presentation</vt:lpstr>
      <vt:lpstr>PowerPoint Presentation</vt:lpstr>
      <vt:lpstr>PowerPoint Presentation</vt:lpstr>
      <vt:lpstr>PowerPoint Presentation</vt:lpstr>
      <vt:lpstr>“The star will shine forth” Future astrology and a new branch of psychology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Carpenter</dc:creator>
  <cp:lastModifiedBy>Duane Carpenter</cp:lastModifiedBy>
  <cp:revision>13</cp:revision>
  <dcterms:created xsi:type="dcterms:W3CDTF">2019-02-23T11:47:31Z</dcterms:created>
  <dcterms:modified xsi:type="dcterms:W3CDTF">2019-02-26T00:33:46Z</dcterms:modified>
</cp:coreProperties>
</file>