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59" r:id="rId3"/>
    <p:sldId id="260" r:id="rId4"/>
    <p:sldId id="261" r:id="rId5"/>
    <p:sldId id="262" r:id="rId6"/>
    <p:sldId id="263" r:id="rId7"/>
    <p:sldId id="264" r:id="rId8"/>
    <p:sldId id="265" r:id="rId9"/>
    <p:sldId id="266" r:id="rId10"/>
    <p:sldId id="277" r:id="rId11"/>
    <p:sldId id="268" r:id="rId12"/>
    <p:sldId id="269" r:id="rId13"/>
    <p:sldId id="270" r:id="rId14"/>
    <p:sldId id="271" r:id="rId15"/>
    <p:sldId id="272" r:id="rId16"/>
    <p:sldId id="273" r:id="rId17"/>
    <p:sldId id="274" r:id="rId18"/>
    <p:sldId id="275" r:id="rId19"/>
    <p:sldId id="27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93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D302F5-4251-4AB9-8D87-483B53E4F1B4}" type="datetimeFigureOut">
              <a:rPr lang="en-US" smtClean="0"/>
              <a:t>3/28/2019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889F99-2847-4171-B3AA-EBD7154BFA67}" type="slidenum">
              <a:rPr lang="en-US" smtClean="0"/>
              <a:t>‹#›</a:t>
            </a:fld>
            <a:endParaRPr lang="en-US"/>
          </a:p>
        </p:txBody>
      </p:sp>
    </p:spTree>
    <p:extLst>
      <p:ext uri="{BB962C8B-B14F-4D97-AF65-F5344CB8AC3E}">
        <p14:creationId xmlns:p14="http://schemas.microsoft.com/office/powerpoint/2010/main" val="2887001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Now</a:t>
            </a:r>
            <a:r>
              <a:rPr lang="en-US" b="1" baseline="0" dirty="0"/>
              <a:t> </a:t>
            </a:r>
            <a:endParaRPr lang="en-US" b="1" dirty="0"/>
          </a:p>
        </p:txBody>
      </p:sp>
      <p:sp>
        <p:nvSpPr>
          <p:cNvPr id="4" name="Slide Number Placeholder 3"/>
          <p:cNvSpPr>
            <a:spLocks noGrp="1"/>
          </p:cNvSpPr>
          <p:nvPr>
            <p:ph type="sldNum" sz="quarter" idx="10"/>
          </p:nvPr>
        </p:nvSpPr>
        <p:spPr/>
        <p:txBody>
          <a:bodyPr/>
          <a:lstStyle/>
          <a:p>
            <a:fld id="{C2FAD835-1B79-4930-8401-C0A0D8EEB2E3}"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379091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Law of cp0rrespondances and law of analogy why holograms and fractals</a:t>
            </a:r>
          </a:p>
        </p:txBody>
      </p:sp>
      <p:sp>
        <p:nvSpPr>
          <p:cNvPr id="4" name="Slide Number Placeholder 3"/>
          <p:cNvSpPr>
            <a:spLocks noGrp="1"/>
          </p:cNvSpPr>
          <p:nvPr>
            <p:ph type="sldNum" sz="quarter" idx="10"/>
          </p:nvPr>
        </p:nvSpPr>
        <p:spPr/>
        <p:txBody>
          <a:bodyPr/>
          <a:lstStyle/>
          <a:p>
            <a:fld id="{C2FAD835-1B79-4930-8401-C0A0D8EEB2E3}"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990692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many people know their ray charts and astrological influences. Of what value has it been for them.</a:t>
            </a:r>
          </a:p>
        </p:txBody>
      </p:sp>
      <p:sp>
        <p:nvSpPr>
          <p:cNvPr id="4" name="Slide Number Placeholder 3"/>
          <p:cNvSpPr>
            <a:spLocks noGrp="1"/>
          </p:cNvSpPr>
          <p:nvPr>
            <p:ph type="sldNum" sz="quarter" idx="10"/>
          </p:nvPr>
        </p:nvSpPr>
        <p:spPr/>
        <p:txBody>
          <a:bodyPr/>
          <a:lstStyle/>
          <a:p>
            <a:fld id="{C2FAD835-1B79-4930-8401-C0A0D8EEB2E3}"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92362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PERMANENT ATOMS A soul body Expansion</a:t>
            </a:r>
            <a:r>
              <a:rPr lang="en-US" b="1" baseline="0" dirty="0"/>
              <a:t> and contraction .----In breath out breath seen in the animations seen in videos. Why the contraction</a:t>
            </a:r>
          </a:p>
          <a:p>
            <a:r>
              <a:rPr lang="en-US" b="1" baseline="0" dirty="0"/>
              <a:t>Dual rotary motion </a:t>
            </a:r>
            <a:endParaRPr lang="en-US" b="1" dirty="0"/>
          </a:p>
        </p:txBody>
      </p:sp>
      <p:sp>
        <p:nvSpPr>
          <p:cNvPr id="4" name="Slide Number Placeholder 3"/>
          <p:cNvSpPr>
            <a:spLocks noGrp="1"/>
          </p:cNvSpPr>
          <p:nvPr>
            <p:ph type="sldNum" sz="quarter" idx="10"/>
          </p:nvPr>
        </p:nvSpPr>
        <p:spPr/>
        <p:txBody>
          <a:bodyPr/>
          <a:lstStyle/>
          <a:p>
            <a:fld id="{C2FAD835-1B79-4930-8401-C0A0D8EEB2E3}"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315190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Video 2 Rose different cycles of ray development seen visually.</a:t>
            </a:r>
          </a:p>
        </p:txBody>
      </p:sp>
      <p:sp>
        <p:nvSpPr>
          <p:cNvPr id="4" name="Slide Number Placeholder 3"/>
          <p:cNvSpPr>
            <a:spLocks noGrp="1"/>
          </p:cNvSpPr>
          <p:nvPr>
            <p:ph type="sldNum" sz="quarter" idx="10"/>
          </p:nvPr>
        </p:nvSpPr>
        <p:spPr/>
        <p:txBody>
          <a:bodyPr/>
          <a:lstStyle/>
          <a:p>
            <a:fld id="{6F848BE2-D452-46AC-B342-96CC5F916583}"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675396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masters Ashrams</a:t>
            </a:r>
          </a:p>
        </p:txBody>
      </p:sp>
      <p:sp>
        <p:nvSpPr>
          <p:cNvPr id="4" name="Slide Number Placeholder 3"/>
          <p:cNvSpPr>
            <a:spLocks noGrp="1"/>
          </p:cNvSpPr>
          <p:nvPr>
            <p:ph type="sldNum" sz="quarter" idx="10"/>
          </p:nvPr>
        </p:nvSpPr>
        <p:spPr/>
        <p:txBody>
          <a:bodyPr/>
          <a:lstStyle/>
          <a:p>
            <a:fld id="{6F848BE2-D452-46AC-B342-96CC5F916583}"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104353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Going back to our opening quote on color, vibration and sound and applying it to the Masters Ashrams and the </a:t>
            </a:r>
            <a:r>
              <a:rPr lang="en-US" b="1"/>
              <a:t>larger macrocosm</a:t>
            </a:r>
            <a:endParaRPr lang="en-US" b="1" dirty="0"/>
          </a:p>
        </p:txBody>
      </p:sp>
      <p:sp>
        <p:nvSpPr>
          <p:cNvPr id="4" name="Slide Number Placeholder 3"/>
          <p:cNvSpPr>
            <a:spLocks noGrp="1"/>
          </p:cNvSpPr>
          <p:nvPr>
            <p:ph type="sldNum" sz="quarter" idx="10"/>
          </p:nvPr>
        </p:nvSpPr>
        <p:spPr/>
        <p:txBody>
          <a:bodyPr/>
          <a:lstStyle/>
          <a:p>
            <a:fld id="{6F848BE2-D452-46AC-B342-96CC5F916583}"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789254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7 Heavenly men or planetary </a:t>
            </a:r>
            <a:r>
              <a:rPr lang="en-US" b="1" dirty="0" err="1"/>
              <a:t>Logoi</a:t>
            </a:r>
            <a:r>
              <a:rPr lang="en-US" b="1" dirty="0"/>
              <a:t> and the subgroups</a:t>
            </a:r>
          </a:p>
        </p:txBody>
      </p:sp>
      <p:sp>
        <p:nvSpPr>
          <p:cNvPr id="4" name="Slide Number Placeholder 3"/>
          <p:cNvSpPr>
            <a:spLocks noGrp="1"/>
          </p:cNvSpPr>
          <p:nvPr>
            <p:ph type="sldNum" sz="quarter" idx="10"/>
          </p:nvPr>
        </p:nvSpPr>
        <p:spPr/>
        <p:txBody>
          <a:bodyPr/>
          <a:lstStyle/>
          <a:p>
            <a:fld id="{6F848BE2-D452-46AC-B342-96CC5F916583}"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790895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FAD835-1B79-4930-8401-C0A0D8EEB2E3}"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773553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Take just one spiral and blow it up.</a:t>
            </a:r>
          </a:p>
        </p:txBody>
      </p:sp>
      <p:sp>
        <p:nvSpPr>
          <p:cNvPr id="4" name="Slide Number Placeholder 3"/>
          <p:cNvSpPr>
            <a:spLocks noGrp="1"/>
          </p:cNvSpPr>
          <p:nvPr>
            <p:ph type="sldNum" sz="quarter" idx="10"/>
          </p:nvPr>
        </p:nvSpPr>
        <p:spPr/>
        <p:txBody>
          <a:bodyPr/>
          <a:lstStyle/>
          <a:p>
            <a:fld id="{C2FAD835-1B79-4930-8401-C0A0D8EEB2E3}"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350339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1109979-0528-4668-A79B-AC265B68D35E}" type="datetimeFigureOut">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C5B6A-BD8E-41ED-B140-EE71AEB46FBC}" type="slidenum">
              <a:rPr lang="en-US" smtClean="0"/>
              <a:t>‹#›</a:t>
            </a:fld>
            <a:endParaRPr lang="en-US"/>
          </a:p>
        </p:txBody>
      </p:sp>
    </p:spTree>
    <p:extLst>
      <p:ext uri="{BB962C8B-B14F-4D97-AF65-F5344CB8AC3E}">
        <p14:creationId xmlns:p14="http://schemas.microsoft.com/office/powerpoint/2010/main" val="3673002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109979-0528-4668-A79B-AC265B68D35E}" type="datetimeFigureOut">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C5B6A-BD8E-41ED-B140-EE71AEB46FBC}" type="slidenum">
              <a:rPr lang="en-US" smtClean="0"/>
              <a:t>‹#›</a:t>
            </a:fld>
            <a:endParaRPr lang="en-US"/>
          </a:p>
        </p:txBody>
      </p:sp>
    </p:spTree>
    <p:extLst>
      <p:ext uri="{BB962C8B-B14F-4D97-AF65-F5344CB8AC3E}">
        <p14:creationId xmlns:p14="http://schemas.microsoft.com/office/powerpoint/2010/main" val="508476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109979-0528-4668-A79B-AC265B68D35E}" type="datetimeFigureOut">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C5B6A-BD8E-41ED-B140-EE71AEB46FBC}" type="slidenum">
              <a:rPr lang="en-US" smtClean="0"/>
              <a:t>‹#›</a:t>
            </a:fld>
            <a:endParaRPr lang="en-US"/>
          </a:p>
        </p:txBody>
      </p:sp>
    </p:spTree>
    <p:extLst>
      <p:ext uri="{BB962C8B-B14F-4D97-AF65-F5344CB8AC3E}">
        <p14:creationId xmlns:p14="http://schemas.microsoft.com/office/powerpoint/2010/main" val="3924812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03108B6-9286-4E82-BCBF-2DB887805E7F}" type="datetimeFigureOut">
              <a:rPr lang="en-US" smtClean="0">
                <a:solidFill>
                  <a:prstClr val="black">
                    <a:tint val="75000"/>
                  </a:prstClr>
                </a:solidFill>
              </a:rPr>
              <a:pPr/>
              <a:t>3/28/2019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5A4BC5-1469-4B38-A420-C618013E4C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5820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3108B6-9286-4E82-BCBF-2DB887805E7F}" type="datetimeFigureOut">
              <a:rPr lang="en-US" smtClean="0">
                <a:solidFill>
                  <a:prstClr val="black">
                    <a:tint val="75000"/>
                  </a:prstClr>
                </a:solidFill>
              </a:rPr>
              <a:pPr/>
              <a:t>3/28/2019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5A4BC5-1469-4B38-A420-C618013E4C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2782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3108B6-9286-4E82-BCBF-2DB887805E7F}" type="datetimeFigureOut">
              <a:rPr lang="en-US" smtClean="0">
                <a:solidFill>
                  <a:prstClr val="black">
                    <a:tint val="75000"/>
                  </a:prstClr>
                </a:solidFill>
              </a:rPr>
              <a:pPr/>
              <a:t>3/28/2019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5A4BC5-1469-4B38-A420-C618013E4C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4466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3108B6-9286-4E82-BCBF-2DB887805E7F}" type="datetimeFigureOut">
              <a:rPr lang="en-US" smtClean="0">
                <a:solidFill>
                  <a:prstClr val="black">
                    <a:tint val="75000"/>
                  </a:prstClr>
                </a:solidFill>
              </a:rPr>
              <a:pPr/>
              <a:t>3/28/2019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65A4BC5-1469-4B38-A420-C618013E4C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1159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3108B6-9286-4E82-BCBF-2DB887805E7F}" type="datetimeFigureOut">
              <a:rPr lang="en-US" smtClean="0">
                <a:solidFill>
                  <a:prstClr val="black">
                    <a:tint val="75000"/>
                  </a:prstClr>
                </a:solidFill>
              </a:rPr>
              <a:pPr/>
              <a:t>3/28/2019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65A4BC5-1469-4B38-A420-C618013E4C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41098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3108B6-9286-4E82-BCBF-2DB887805E7F}" type="datetimeFigureOut">
              <a:rPr lang="en-US" smtClean="0">
                <a:solidFill>
                  <a:prstClr val="black">
                    <a:tint val="75000"/>
                  </a:prstClr>
                </a:solidFill>
              </a:rPr>
              <a:pPr/>
              <a:t>3/28/2019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65A4BC5-1469-4B38-A420-C618013E4C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8830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3108B6-9286-4E82-BCBF-2DB887805E7F}" type="datetimeFigureOut">
              <a:rPr lang="en-US" smtClean="0">
                <a:solidFill>
                  <a:prstClr val="black">
                    <a:tint val="75000"/>
                  </a:prstClr>
                </a:solidFill>
              </a:rPr>
              <a:pPr/>
              <a:t>3/28/2019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65A4BC5-1469-4B38-A420-C618013E4C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585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3108B6-9286-4E82-BCBF-2DB887805E7F}" type="datetimeFigureOut">
              <a:rPr lang="en-US" smtClean="0">
                <a:solidFill>
                  <a:prstClr val="black">
                    <a:tint val="75000"/>
                  </a:prstClr>
                </a:solidFill>
              </a:rPr>
              <a:pPr/>
              <a:t>3/28/2019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65A4BC5-1469-4B38-A420-C618013E4C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9604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109979-0528-4668-A79B-AC265B68D35E}" type="datetimeFigureOut">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C5B6A-BD8E-41ED-B140-EE71AEB46FBC}" type="slidenum">
              <a:rPr lang="en-US" smtClean="0"/>
              <a:t>‹#›</a:t>
            </a:fld>
            <a:endParaRPr lang="en-US"/>
          </a:p>
        </p:txBody>
      </p:sp>
    </p:spTree>
    <p:extLst>
      <p:ext uri="{BB962C8B-B14F-4D97-AF65-F5344CB8AC3E}">
        <p14:creationId xmlns:p14="http://schemas.microsoft.com/office/powerpoint/2010/main" val="17706651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3108B6-9286-4E82-BCBF-2DB887805E7F}" type="datetimeFigureOut">
              <a:rPr lang="en-US" smtClean="0">
                <a:solidFill>
                  <a:prstClr val="black">
                    <a:tint val="75000"/>
                  </a:prstClr>
                </a:solidFill>
              </a:rPr>
              <a:pPr/>
              <a:t>3/28/2019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65A4BC5-1469-4B38-A420-C618013E4C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284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3108B6-9286-4E82-BCBF-2DB887805E7F}" type="datetimeFigureOut">
              <a:rPr lang="en-US" smtClean="0">
                <a:solidFill>
                  <a:prstClr val="black">
                    <a:tint val="75000"/>
                  </a:prstClr>
                </a:solidFill>
              </a:rPr>
              <a:pPr/>
              <a:t>3/28/2019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5A4BC5-1469-4B38-A420-C618013E4C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28883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3108B6-9286-4E82-BCBF-2DB887805E7F}" type="datetimeFigureOut">
              <a:rPr lang="en-US" smtClean="0">
                <a:solidFill>
                  <a:prstClr val="black">
                    <a:tint val="75000"/>
                  </a:prstClr>
                </a:solidFill>
              </a:rPr>
              <a:pPr/>
              <a:t>3/28/2019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5A4BC5-1469-4B38-A420-C618013E4C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3497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109979-0528-4668-A79B-AC265B68D35E}" type="datetimeFigureOut">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6C5B6A-BD8E-41ED-B140-EE71AEB46FBC}" type="slidenum">
              <a:rPr lang="en-US" smtClean="0"/>
              <a:t>‹#›</a:t>
            </a:fld>
            <a:endParaRPr lang="en-US"/>
          </a:p>
        </p:txBody>
      </p:sp>
    </p:spTree>
    <p:extLst>
      <p:ext uri="{BB962C8B-B14F-4D97-AF65-F5344CB8AC3E}">
        <p14:creationId xmlns:p14="http://schemas.microsoft.com/office/powerpoint/2010/main" val="3891071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109979-0528-4668-A79B-AC265B68D35E}" type="datetimeFigureOut">
              <a:rPr lang="en-US" smtClean="0"/>
              <a:t>3/28/2019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C5B6A-BD8E-41ED-B140-EE71AEB46FBC}" type="slidenum">
              <a:rPr lang="en-US" smtClean="0"/>
              <a:t>‹#›</a:t>
            </a:fld>
            <a:endParaRPr lang="en-US"/>
          </a:p>
        </p:txBody>
      </p:sp>
    </p:spTree>
    <p:extLst>
      <p:ext uri="{BB962C8B-B14F-4D97-AF65-F5344CB8AC3E}">
        <p14:creationId xmlns:p14="http://schemas.microsoft.com/office/powerpoint/2010/main" val="1205476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109979-0528-4668-A79B-AC265B68D35E}" type="datetimeFigureOut">
              <a:rPr lang="en-US" smtClean="0"/>
              <a:t>3/28/2019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6C5B6A-BD8E-41ED-B140-EE71AEB46FBC}" type="slidenum">
              <a:rPr lang="en-US" smtClean="0"/>
              <a:t>‹#›</a:t>
            </a:fld>
            <a:endParaRPr lang="en-US"/>
          </a:p>
        </p:txBody>
      </p:sp>
    </p:spTree>
    <p:extLst>
      <p:ext uri="{BB962C8B-B14F-4D97-AF65-F5344CB8AC3E}">
        <p14:creationId xmlns:p14="http://schemas.microsoft.com/office/powerpoint/2010/main" val="1135536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109979-0528-4668-A79B-AC265B68D35E}" type="datetimeFigureOut">
              <a:rPr lang="en-US" smtClean="0"/>
              <a:t>3/28/2019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6C5B6A-BD8E-41ED-B140-EE71AEB46FBC}" type="slidenum">
              <a:rPr lang="en-US" smtClean="0"/>
              <a:t>‹#›</a:t>
            </a:fld>
            <a:endParaRPr lang="en-US"/>
          </a:p>
        </p:txBody>
      </p:sp>
    </p:spTree>
    <p:extLst>
      <p:ext uri="{BB962C8B-B14F-4D97-AF65-F5344CB8AC3E}">
        <p14:creationId xmlns:p14="http://schemas.microsoft.com/office/powerpoint/2010/main" val="3701519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109979-0528-4668-A79B-AC265B68D35E}" type="datetimeFigureOut">
              <a:rPr lang="en-US" smtClean="0"/>
              <a:t>3/28/2019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6C5B6A-BD8E-41ED-B140-EE71AEB46FBC}" type="slidenum">
              <a:rPr lang="en-US" smtClean="0"/>
              <a:t>‹#›</a:t>
            </a:fld>
            <a:endParaRPr lang="en-US"/>
          </a:p>
        </p:txBody>
      </p:sp>
    </p:spTree>
    <p:extLst>
      <p:ext uri="{BB962C8B-B14F-4D97-AF65-F5344CB8AC3E}">
        <p14:creationId xmlns:p14="http://schemas.microsoft.com/office/powerpoint/2010/main" val="1809450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109979-0528-4668-A79B-AC265B68D35E}" type="datetimeFigureOut">
              <a:rPr lang="en-US" smtClean="0"/>
              <a:t>3/28/2019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C5B6A-BD8E-41ED-B140-EE71AEB46FBC}" type="slidenum">
              <a:rPr lang="en-US" smtClean="0"/>
              <a:t>‹#›</a:t>
            </a:fld>
            <a:endParaRPr lang="en-US"/>
          </a:p>
        </p:txBody>
      </p:sp>
    </p:spTree>
    <p:extLst>
      <p:ext uri="{BB962C8B-B14F-4D97-AF65-F5344CB8AC3E}">
        <p14:creationId xmlns:p14="http://schemas.microsoft.com/office/powerpoint/2010/main" val="2524623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109979-0528-4668-A79B-AC265B68D35E}" type="datetimeFigureOut">
              <a:rPr lang="en-US" smtClean="0"/>
              <a:t>3/28/2019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6C5B6A-BD8E-41ED-B140-EE71AEB46FBC}" type="slidenum">
              <a:rPr lang="en-US" smtClean="0"/>
              <a:t>‹#›</a:t>
            </a:fld>
            <a:endParaRPr lang="en-US"/>
          </a:p>
        </p:txBody>
      </p:sp>
    </p:spTree>
    <p:extLst>
      <p:ext uri="{BB962C8B-B14F-4D97-AF65-F5344CB8AC3E}">
        <p14:creationId xmlns:p14="http://schemas.microsoft.com/office/powerpoint/2010/main" val="3607557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109979-0528-4668-A79B-AC265B68D35E}" type="datetimeFigureOut">
              <a:rPr lang="en-US" smtClean="0"/>
              <a:t>3/28/2019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6C5B6A-BD8E-41ED-B140-EE71AEB46FBC}" type="slidenum">
              <a:rPr lang="en-US" smtClean="0"/>
              <a:t>‹#›</a:t>
            </a:fld>
            <a:endParaRPr lang="en-US"/>
          </a:p>
        </p:txBody>
      </p:sp>
    </p:spTree>
    <p:extLst>
      <p:ext uri="{BB962C8B-B14F-4D97-AF65-F5344CB8AC3E}">
        <p14:creationId xmlns:p14="http://schemas.microsoft.com/office/powerpoint/2010/main" val="2785376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3108B6-9286-4E82-BCBF-2DB887805E7F}" type="datetimeFigureOut">
              <a:rPr lang="en-US" smtClean="0">
                <a:solidFill>
                  <a:prstClr val="black">
                    <a:tint val="75000"/>
                  </a:prstClr>
                </a:solidFill>
              </a:rPr>
              <a:pPr/>
              <a:t>3/28/2019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5A4BC5-1469-4B38-A420-C618013E4C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3564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42" name="Picture 2" descr="D:\Desktop\BL Morya 13 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0"/>
            <a:ext cx="668734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7802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4578" name="Picture 2" descr="D:\Desktop\6-fold Ray chart\Egoic groups dro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45"/>
            <a:ext cx="6934200" cy="6857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548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bg1"/>
                </a:solidFill>
              </a:rPr>
              <a:t>These multitudes of </a:t>
            </a:r>
            <a:r>
              <a:rPr lang="en-US" b="1" dirty="0" err="1">
                <a:solidFill>
                  <a:schemeClr val="bg1"/>
                </a:solidFill>
              </a:rPr>
              <a:t>egoic</a:t>
            </a:r>
            <a:r>
              <a:rPr lang="en-US" b="1" dirty="0">
                <a:solidFill>
                  <a:schemeClr val="bg1"/>
                </a:solidFill>
              </a:rPr>
              <a:t> groups form a radiant interlocking whole</a:t>
            </a:r>
            <a:r>
              <a:rPr lang="en-US" b="1" dirty="0"/>
              <a:t>.</a:t>
            </a:r>
          </a:p>
        </p:txBody>
      </p:sp>
      <p:sp>
        <p:nvSpPr>
          <p:cNvPr id="3" name="Content Placeholder 2"/>
          <p:cNvSpPr>
            <a:spLocks noGrp="1"/>
          </p:cNvSpPr>
          <p:nvPr>
            <p:ph idx="1"/>
          </p:nvPr>
        </p:nvSpPr>
        <p:spPr>
          <a:xfrm>
            <a:off x="457200" y="1600200"/>
            <a:ext cx="8229600" cy="5181600"/>
          </a:xfrm>
        </p:spPr>
        <p:txBody>
          <a:bodyPr>
            <a:normAutofit fontScale="85000" lnSpcReduction="20000"/>
          </a:bodyPr>
          <a:lstStyle/>
          <a:p>
            <a:r>
              <a:rPr lang="en-US" b="1" dirty="0">
                <a:solidFill>
                  <a:schemeClr val="bg1"/>
                </a:solidFill>
              </a:rPr>
              <a:t>“These multitudes of </a:t>
            </a:r>
            <a:r>
              <a:rPr lang="en-US" b="1" dirty="0" err="1">
                <a:solidFill>
                  <a:schemeClr val="bg1"/>
                </a:solidFill>
              </a:rPr>
              <a:t>egoic</a:t>
            </a:r>
            <a:r>
              <a:rPr lang="en-US" b="1" dirty="0">
                <a:solidFill>
                  <a:schemeClr val="bg1"/>
                </a:solidFill>
              </a:rPr>
              <a:t> groups form a radiant interlocking whole, though all are diverse and differing, both as to their point of development, and their secondary </a:t>
            </a:r>
            <a:r>
              <a:rPr lang="en-US" b="1" dirty="0" err="1">
                <a:solidFill>
                  <a:schemeClr val="bg1"/>
                </a:solidFill>
              </a:rPr>
              <a:t>colouring</a:t>
            </a:r>
            <a:r>
              <a:rPr lang="en-US" b="1" dirty="0">
                <a:solidFill>
                  <a:schemeClr val="bg1"/>
                </a:solidFill>
              </a:rPr>
              <a:t>.  Just as the petals in the </a:t>
            </a:r>
            <a:r>
              <a:rPr lang="en-US" b="1" dirty="0" err="1">
                <a:solidFill>
                  <a:schemeClr val="bg1"/>
                </a:solidFill>
              </a:rPr>
              <a:t>egoic</a:t>
            </a:r>
            <a:r>
              <a:rPr lang="en-US" b="1" dirty="0">
                <a:solidFill>
                  <a:schemeClr val="bg1"/>
                </a:solidFill>
              </a:rPr>
              <a:t> lotus of the incarnating </a:t>
            </a:r>
            <a:r>
              <a:rPr lang="en-US" b="1" dirty="0" err="1">
                <a:solidFill>
                  <a:schemeClr val="bg1"/>
                </a:solidFill>
              </a:rPr>
              <a:t>jivas</a:t>
            </a:r>
            <a:r>
              <a:rPr lang="en-US" b="1" dirty="0">
                <a:solidFill>
                  <a:schemeClr val="bg1"/>
                </a:solidFill>
              </a:rPr>
              <a:t> unfold in differing order and at different periods, so the </a:t>
            </a:r>
            <a:r>
              <a:rPr lang="en-US" b="1" dirty="0" err="1">
                <a:solidFill>
                  <a:schemeClr val="bg1"/>
                </a:solidFill>
              </a:rPr>
              <a:t>egoic</a:t>
            </a:r>
            <a:r>
              <a:rPr lang="en-US" b="1" dirty="0">
                <a:solidFill>
                  <a:schemeClr val="bg1"/>
                </a:solidFill>
              </a:rPr>
              <a:t> groups also unfold diversely as to time and sequence.  This produces a wonderful appearance.  Again just as the Master can (by [Page 770] studying the group or larger lotus of which He is a part), ascertain the condition of the human units who go to its constitution, so the planetary Logos can ascertain through conscious identification (note the term) the condition of the various groups through whom His work must be accomplished.” (TCF 770-71)</a:t>
            </a:r>
          </a:p>
          <a:p>
            <a:endParaRPr lang="en-US" dirty="0"/>
          </a:p>
        </p:txBody>
      </p:sp>
    </p:spTree>
    <p:extLst>
      <p:ext uri="{BB962C8B-B14F-4D97-AF65-F5344CB8AC3E}">
        <p14:creationId xmlns:p14="http://schemas.microsoft.com/office/powerpoint/2010/main" val="973397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6626" name="Picture 2" descr="D:\Desktop\6-fold Ray chart\Egoic lotus go 6-fold Ray\Egoic lotus groups1  copy.psd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48876"/>
            <a:ext cx="5486400" cy="687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264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7650" name="Picture 2" descr="D:\Desktop\6-fold Ray chart\Egoic lotus go 6-fold Ray\Egoic lotus 1-3-7 4th co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0"/>
            <a:ext cx="5334000" cy="6857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525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3554" name="Picture 2" descr="D:\Desktop\6-fold Ray chart\7 rays group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277" y="0"/>
            <a:ext cx="7848600" cy="6849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063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3554" name="Picture 2" descr="D:\Charts key\7 Ray vorte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0"/>
            <a:ext cx="8229600" cy="6892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476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4514" name="Picture 2" descr="D:\Charts key\fract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0"/>
            <a:ext cx="6553200" cy="6861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830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5058" name="Picture 2" descr="D:\Charts key\7 ray fractal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0486"/>
            <a:ext cx="7024687" cy="6869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073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42" name="Picture 2" descr="D:\Desktop\7 sphe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56920"/>
            <a:ext cx="7315200" cy="6801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750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Individual Ray Charts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7356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D:\Desktop\7 ray men man revis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1934"/>
            <a:ext cx="7848600" cy="6837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808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D:\Desktop\5 fold rays chart fin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33400"/>
            <a:ext cx="8898764"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187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D:\Desktop\DC rays\6-fold ray 2 hor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3" y="145056"/>
            <a:ext cx="9121908" cy="6694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183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5298" name="Picture 2" descr="D:\Desktop\DPC fin ray char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0"/>
            <a:ext cx="5257800" cy="6814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580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bg1"/>
                </a:solidFill>
              </a:rPr>
              <a:t>A contraction followed by an outgoing  expansive display of energy.</a:t>
            </a:r>
          </a:p>
        </p:txBody>
      </p:sp>
      <p:sp>
        <p:nvSpPr>
          <p:cNvPr id="3" name="Content Placeholder 2"/>
          <p:cNvSpPr>
            <a:spLocks noGrp="1"/>
          </p:cNvSpPr>
          <p:nvPr>
            <p:ph idx="1"/>
          </p:nvPr>
        </p:nvSpPr>
        <p:spPr>
          <a:xfrm>
            <a:off x="457200" y="1524000"/>
            <a:ext cx="8229600" cy="5257800"/>
          </a:xfrm>
        </p:spPr>
        <p:txBody>
          <a:bodyPr>
            <a:normAutofit/>
          </a:bodyPr>
          <a:lstStyle/>
          <a:p>
            <a:r>
              <a:rPr lang="en-US" b="1" dirty="0">
                <a:solidFill>
                  <a:schemeClr val="bg1"/>
                </a:solidFill>
              </a:rPr>
              <a:t> </a:t>
            </a:r>
          </a:p>
          <a:p>
            <a:r>
              <a:rPr lang="en-US" b="1" dirty="0">
                <a:solidFill>
                  <a:schemeClr val="bg1"/>
                </a:solidFill>
              </a:rPr>
              <a:t>“The positive nuclei in each case are affected by this flashing forth of electric fire, or energy.  Each point concerned responds by a primary contraction followed by an outgoing or expansive display of energy.  Each Identity concerned proceeds to sound a WORD.  This sound expands into a </a:t>
            </a:r>
            <a:r>
              <a:rPr lang="en-US" b="1" dirty="0" err="1">
                <a:solidFill>
                  <a:schemeClr val="bg1"/>
                </a:solidFill>
              </a:rPr>
              <a:t>mantram</a:t>
            </a:r>
            <a:r>
              <a:rPr lang="en-US" b="1" dirty="0">
                <a:solidFill>
                  <a:schemeClr val="bg1"/>
                </a:solidFill>
              </a:rPr>
              <a:t> and the solar angels vibrate in response.”  (TCF721-3)</a:t>
            </a:r>
          </a:p>
        </p:txBody>
      </p:sp>
    </p:spTree>
    <p:extLst>
      <p:ext uri="{BB962C8B-B14F-4D97-AF65-F5344CB8AC3E}">
        <p14:creationId xmlns:p14="http://schemas.microsoft.com/office/powerpoint/2010/main" val="1481162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6322" name="Picture 2" descr="D:\Desktop\6-fold Ray chart\Ray Charts ILWSC 2\DC Ray charts\DPC Ray f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12" y="228600"/>
            <a:ext cx="9109786"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355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D7644A-7F0E-431D-8643-127930FCED5A}"/>
              </a:ext>
            </a:extLst>
          </p:cNvPr>
          <p:cNvPicPr>
            <a:picLocks noChangeAspect="1"/>
          </p:cNvPicPr>
          <p:nvPr/>
        </p:nvPicPr>
        <p:blipFill>
          <a:blip r:embed="rId2"/>
          <a:stretch>
            <a:fillRect/>
          </a:stretch>
        </p:blipFill>
        <p:spPr>
          <a:xfrm>
            <a:off x="1326356" y="228600"/>
            <a:ext cx="6491287" cy="4498670"/>
          </a:xfrm>
          <a:prstGeom prst="rect">
            <a:avLst/>
          </a:prstGeom>
        </p:spPr>
      </p:pic>
      <p:sp>
        <p:nvSpPr>
          <p:cNvPr id="3" name="TextBox 2">
            <a:extLst>
              <a:ext uri="{FF2B5EF4-FFF2-40B4-BE49-F238E27FC236}">
                <a16:creationId xmlns:a16="http://schemas.microsoft.com/office/drawing/2014/main" id="{D357D4B0-67E8-4270-98D1-4B06130E7E9B}"/>
              </a:ext>
            </a:extLst>
          </p:cNvPr>
          <p:cNvSpPr txBox="1"/>
          <p:nvPr/>
        </p:nvSpPr>
        <p:spPr>
          <a:xfrm>
            <a:off x="2578600" y="3962400"/>
            <a:ext cx="5239043" cy="461665"/>
          </a:xfrm>
          <a:prstGeom prst="rect">
            <a:avLst/>
          </a:prstGeom>
          <a:noFill/>
        </p:spPr>
        <p:txBody>
          <a:bodyPr wrap="square" rtlCol="0">
            <a:spAutoFit/>
          </a:bodyPr>
          <a:lstStyle/>
          <a:p>
            <a:r>
              <a:rPr lang="en-US" sz="2400" dirty="0"/>
              <a:t>Deva Premal “Mantra of Love”</a:t>
            </a:r>
          </a:p>
        </p:txBody>
      </p:sp>
    </p:spTree>
    <p:extLst>
      <p:ext uri="{BB962C8B-B14F-4D97-AF65-F5344CB8AC3E}">
        <p14:creationId xmlns:p14="http://schemas.microsoft.com/office/powerpoint/2010/main" val="32425030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363</Words>
  <Application>Microsoft Office PowerPoint</Application>
  <PresentationFormat>On-screen Show (4:3)</PresentationFormat>
  <Paragraphs>27</Paragraphs>
  <Slides>18</Slides>
  <Notes>10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18</vt:i4>
      </vt:variant>
    </vt:vector>
  </HeadingPairs>
  <TitlesOfParts>
    <vt:vector size="22" baseType="lpstr">
      <vt:lpstr>Arial</vt:lpstr>
      <vt:lpstr>Calibri</vt:lpstr>
      <vt:lpstr>Office Theme</vt:lpstr>
      <vt:lpstr>1_Office Theme</vt:lpstr>
      <vt:lpstr>PowerPoint Presentation</vt:lpstr>
      <vt:lpstr>Individual Ray Charts</vt:lpstr>
      <vt:lpstr>PowerPoint Presentation</vt:lpstr>
      <vt:lpstr>PowerPoint Presentation</vt:lpstr>
      <vt:lpstr>PowerPoint Presentation</vt:lpstr>
      <vt:lpstr>PowerPoint Presentation</vt:lpstr>
      <vt:lpstr>A contraction followed by an outgoing  expansive display of energy.</vt:lpstr>
      <vt:lpstr>PowerPoint Presentation</vt:lpstr>
      <vt:lpstr>PowerPoint Presentation</vt:lpstr>
      <vt:lpstr>PowerPoint Presentation</vt:lpstr>
      <vt:lpstr>These multitudes of egoic groups form a radiant interlocking whole.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 slides</dc:title>
  <dc:creator>Duane Carpenter</dc:creator>
  <cp:lastModifiedBy>bla4@cfl.rr.com</cp:lastModifiedBy>
  <cp:revision>3</cp:revision>
  <dcterms:created xsi:type="dcterms:W3CDTF">2019-03-25T21:28:06Z</dcterms:created>
  <dcterms:modified xsi:type="dcterms:W3CDTF">2019-03-28T20:58:23Z</dcterms:modified>
</cp:coreProperties>
</file>